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6" r:id="rId2"/>
    <p:sldId id="257" r:id="rId3"/>
    <p:sldId id="258" r:id="rId4"/>
    <p:sldId id="259" r:id="rId5"/>
    <p:sldId id="260" r:id="rId6"/>
    <p:sldId id="261" r:id="rId7"/>
    <p:sldId id="262" r:id="rId8"/>
    <p:sldId id="274" r:id="rId9"/>
    <p:sldId id="275" r:id="rId10"/>
    <p:sldId id="276" r:id="rId11"/>
    <p:sldId id="277" r:id="rId12"/>
    <p:sldId id="278" r:id="rId13"/>
    <p:sldId id="279" r:id="rId14"/>
    <p:sldId id="269" r:id="rId15"/>
    <p:sldId id="280" r:id="rId16"/>
    <p:sldId id="281" r:id="rId17"/>
    <p:sldId id="282" r:id="rId18"/>
    <p:sldId id="270" r:id="rId19"/>
    <p:sldId id="285" r:id="rId20"/>
    <p:sldId id="284" r:id="rId21"/>
    <p:sldId id="283" r:id="rId22"/>
    <p:sldId id="271" r:id="rId23"/>
    <p:sldId id="272" r:id="rId2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47332-DBF1-49F2-B2A7-53BCD663A288}" type="datetimeFigureOut">
              <a:rPr lang="hr-HR" smtClean="0"/>
              <a:t>7.6.2021.</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F28A5-76C5-4D99-AAFA-4D7EB11F7408}" type="slidenum">
              <a:rPr lang="hr-HR" smtClean="0"/>
              <a:t>‹#›</a:t>
            </a:fld>
            <a:endParaRPr lang="hr-HR"/>
          </a:p>
        </p:txBody>
      </p:sp>
    </p:spTree>
    <p:extLst>
      <p:ext uri="{BB962C8B-B14F-4D97-AF65-F5344CB8AC3E}">
        <p14:creationId xmlns:p14="http://schemas.microsoft.com/office/powerpoint/2010/main" val="63071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0F0F28A5-76C5-4D99-AAFA-4D7EB11F7408}" type="slidenum">
              <a:rPr lang="hr-HR" smtClean="0"/>
              <a:t>5</a:t>
            </a:fld>
            <a:endParaRPr lang="hr-HR"/>
          </a:p>
        </p:txBody>
      </p:sp>
    </p:spTree>
    <p:extLst>
      <p:ext uri="{BB962C8B-B14F-4D97-AF65-F5344CB8AC3E}">
        <p14:creationId xmlns:p14="http://schemas.microsoft.com/office/powerpoint/2010/main" val="181766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9B448A-F773-4CA4-8450-8213481E0C64}"/>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47F73DD0-A089-45FF-83F0-76ACA532B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D984B7D8-0A9F-4FF6-AC37-57FFC9EFB590}"/>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E08EB6D8-653E-47AB-99C5-786D79D33A3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FB0D14D-CAE1-42F3-BD97-B84169343A53}"/>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287477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1FD7B8-6BBB-4A50-BEA9-F08B9CFD135D}"/>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0E9CA041-8D5C-4EF5-9B67-C2FCFDDAA82F}"/>
              </a:ext>
            </a:extLst>
          </p:cNvPr>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FCD0849A-A274-40E1-9E86-5FC72D609817}"/>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9655A4AF-717E-4B18-B1B6-CD33426DF33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B9C9B041-1E91-46B9-8600-764A417A9183}"/>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327668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C42BAA06-151E-4529-93B6-672C1D613233}"/>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F378A9CE-91B4-4F0A-A306-66B0FCA3E21D}"/>
              </a:ext>
            </a:extLst>
          </p:cNvPr>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314698E3-5780-4178-B875-F55B5F5E223C}"/>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0F961051-6FC9-4188-886A-F198B86E392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66BED93-CA4D-4944-9E35-A8AD70C4D634}"/>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309973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341C92-6FAD-4001-9457-4C0DA19C01B5}"/>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3D32EC93-C7BD-48FD-8100-B7220650D643}"/>
              </a:ext>
            </a:extLst>
          </p:cNvPr>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B4EDE151-2F05-46F1-B47B-F455A4CB5543}"/>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0CDF9668-83AC-433B-8594-8A55F715F58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359B3D27-E647-445B-83BF-1E6AE3CF99D3}"/>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300147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F2E138-CF86-4A09-BFDB-2CF3B22E9A3A}"/>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F618188D-F6A9-4369-827D-A8AE6458E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a:extLst>
              <a:ext uri="{FF2B5EF4-FFF2-40B4-BE49-F238E27FC236}">
                <a16:creationId xmlns:a16="http://schemas.microsoft.com/office/drawing/2014/main" id="{952F6600-9A94-49EF-B1EB-8D0A1A892DF0}"/>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289CE691-B2C6-432A-A1BD-1A814D8F583C}"/>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DE4000C-42D7-4FD0-9853-5B9E62574C4F}"/>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317557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A8EE67-4295-448E-8CFF-67109D5E2D7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08FF96CA-C986-4620-BB07-570718C431C9}"/>
              </a:ext>
            </a:extLst>
          </p:cNvPr>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a:extLst>
              <a:ext uri="{FF2B5EF4-FFF2-40B4-BE49-F238E27FC236}">
                <a16:creationId xmlns:a16="http://schemas.microsoft.com/office/drawing/2014/main" id="{7F0EA5D2-E930-4455-8929-FACB6DC016E4}"/>
              </a:ext>
            </a:extLst>
          </p:cNvPr>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a:extLst>
              <a:ext uri="{FF2B5EF4-FFF2-40B4-BE49-F238E27FC236}">
                <a16:creationId xmlns:a16="http://schemas.microsoft.com/office/drawing/2014/main" id="{8150C062-028A-4D0C-A8DD-041C6E6C1840}"/>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6" name="Rezervirano mjesto podnožja 5">
            <a:extLst>
              <a:ext uri="{FF2B5EF4-FFF2-40B4-BE49-F238E27FC236}">
                <a16:creationId xmlns:a16="http://schemas.microsoft.com/office/drawing/2014/main" id="{7DE26842-A00A-4598-961F-8AC2247492DF}"/>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4035B36-3D26-48A0-853D-E75BF33F7CF7}"/>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2175541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8ABD2A-E83A-4232-A636-2684B3192F63}"/>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D05FAEA3-9FFA-4371-8228-48EA86C11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a:extLst>
              <a:ext uri="{FF2B5EF4-FFF2-40B4-BE49-F238E27FC236}">
                <a16:creationId xmlns:a16="http://schemas.microsoft.com/office/drawing/2014/main" id="{3F9BC2D3-93C1-4A3B-854E-C0AFE205ED6A}"/>
              </a:ext>
            </a:extLst>
          </p:cNvPr>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a:extLst>
              <a:ext uri="{FF2B5EF4-FFF2-40B4-BE49-F238E27FC236}">
                <a16:creationId xmlns:a16="http://schemas.microsoft.com/office/drawing/2014/main" id="{951FB5C8-FEA3-4AC0-BC21-15F082390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a:extLst>
              <a:ext uri="{FF2B5EF4-FFF2-40B4-BE49-F238E27FC236}">
                <a16:creationId xmlns:a16="http://schemas.microsoft.com/office/drawing/2014/main" id="{0A9461C7-93B8-4BA4-B39F-F01B09DC6421}"/>
              </a:ext>
            </a:extLst>
          </p:cNvPr>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a:extLst>
              <a:ext uri="{FF2B5EF4-FFF2-40B4-BE49-F238E27FC236}">
                <a16:creationId xmlns:a16="http://schemas.microsoft.com/office/drawing/2014/main" id="{AF3AF8CF-2951-4990-965E-0917C84387B6}"/>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8" name="Rezervirano mjesto podnožja 7">
            <a:extLst>
              <a:ext uri="{FF2B5EF4-FFF2-40B4-BE49-F238E27FC236}">
                <a16:creationId xmlns:a16="http://schemas.microsoft.com/office/drawing/2014/main" id="{93AF38CF-13BA-46B2-B677-1A2C7496ECB9}"/>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D31939AA-59AC-4869-9706-D009EF858006}"/>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24164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9786CD-71AD-4EB9-A20C-DA1F66EF7F6A}"/>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FE27AC08-CFEE-4F70-B499-08201AEC685C}"/>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4" name="Rezervirano mjesto podnožja 3">
            <a:extLst>
              <a:ext uri="{FF2B5EF4-FFF2-40B4-BE49-F238E27FC236}">
                <a16:creationId xmlns:a16="http://schemas.microsoft.com/office/drawing/2014/main" id="{C6BF2041-27AD-4A07-B239-59258C2BAB19}"/>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ADE2AE10-FBE2-44BA-8ADC-8FC982B12242}"/>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73799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E88EA733-1273-443E-9003-203183C7EE5A}"/>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3" name="Rezervirano mjesto podnožja 2">
            <a:extLst>
              <a:ext uri="{FF2B5EF4-FFF2-40B4-BE49-F238E27FC236}">
                <a16:creationId xmlns:a16="http://schemas.microsoft.com/office/drawing/2014/main" id="{07F9E0CE-6988-4785-AA8C-CE4BD2F3461C}"/>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CB048D22-5FB8-4FD6-9A81-7E6C7633D50C}"/>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186067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F411F12-7729-471D-ABCE-11A0EC9DEEA3}"/>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ED3F9BCD-CB16-40D4-BD38-EDDDD2384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a:extLst>
              <a:ext uri="{FF2B5EF4-FFF2-40B4-BE49-F238E27FC236}">
                <a16:creationId xmlns:a16="http://schemas.microsoft.com/office/drawing/2014/main" id="{D436EDBA-3295-4141-B098-BE51CED7F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5EC97993-3678-4AAE-907F-A9426B1FE7FE}"/>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6" name="Rezervirano mjesto podnožja 5">
            <a:extLst>
              <a:ext uri="{FF2B5EF4-FFF2-40B4-BE49-F238E27FC236}">
                <a16:creationId xmlns:a16="http://schemas.microsoft.com/office/drawing/2014/main" id="{F6709C99-117C-450D-B671-4E5EC858CE2F}"/>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6A3B4E17-4EB1-47C0-8C4F-9D30B44E77F9}"/>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205183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8F63EB-DE3F-4918-990E-6C1D9B784CDC}"/>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6FFAE0F5-14A4-4919-947D-82A38BC728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DB33FCC5-42E5-4563-93D6-E5ED961EE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27BA7A3E-1702-47CF-8271-8EEF6AD04002}"/>
              </a:ext>
            </a:extLst>
          </p:cNvPr>
          <p:cNvSpPr>
            <a:spLocks noGrp="1"/>
          </p:cNvSpPr>
          <p:nvPr>
            <p:ph type="dt" sz="half" idx="10"/>
          </p:nvPr>
        </p:nvSpPr>
        <p:spPr/>
        <p:txBody>
          <a:bodyPr/>
          <a:lstStyle/>
          <a:p>
            <a:fld id="{13C4DA3A-C436-454A-8D61-4294B7DD2346}" type="datetimeFigureOut">
              <a:rPr lang="hr-HR" smtClean="0"/>
              <a:t>7.6.2021.</a:t>
            </a:fld>
            <a:endParaRPr lang="hr-HR"/>
          </a:p>
        </p:txBody>
      </p:sp>
      <p:sp>
        <p:nvSpPr>
          <p:cNvPr id="6" name="Rezervirano mjesto podnožja 5">
            <a:extLst>
              <a:ext uri="{FF2B5EF4-FFF2-40B4-BE49-F238E27FC236}">
                <a16:creationId xmlns:a16="http://schemas.microsoft.com/office/drawing/2014/main" id="{3814954E-B62F-453B-BBE1-447D90D23AE0}"/>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D0F8B28-951D-4E1D-9AEA-C79FE9C98DCF}"/>
              </a:ext>
            </a:extLst>
          </p:cNvPr>
          <p:cNvSpPr>
            <a:spLocks noGrp="1"/>
          </p:cNvSpPr>
          <p:nvPr>
            <p:ph type="sldNum" sz="quarter" idx="12"/>
          </p:nvPr>
        </p:nvSpPr>
        <p:spPr/>
        <p:txBody>
          <a:bodyPr/>
          <a:lstStyle/>
          <a:p>
            <a:fld id="{BE731F23-6B2D-4EBB-BC0C-280CA07DFB90}" type="slidenum">
              <a:rPr lang="hr-HR" smtClean="0"/>
              <a:t>‹#›</a:t>
            </a:fld>
            <a:endParaRPr lang="hr-HR"/>
          </a:p>
        </p:txBody>
      </p:sp>
    </p:spTree>
    <p:extLst>
      <p:ext uri="{BB962C8B-B14F-4D97-AF65-F5344CB8AC3E}">
        <p14:creationId xmlns:p14="http://schemas.microsoft.com/office/powerpoint/2010/main" val="215807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D1D05BE2-AA5F-44BF-80A2-92022CDC5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1520C691-60B9-4D4F-B19C-1AAACB7EA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650B7DA6-9761-4C22-BEFC-B08BA45198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4DA3A-C436-454A-8D61-4294B7DD2346}" type="datetimeFigureOut">
              <a:rPr lang="hr-HR" smtClean="0"/>
              <a:t>7.6.2021.</a:t>
            </a:fld>
            <a:endParaRPr lang="hr-HR"/>
          </a:p>
        </p:txBody>
      </p:sp>
      <p:sp>
        <p:nvSpPr>
          <p:cNvPr id="5" name="Rezervirano mjesto podnožja 4">
            <a:extLst>
              <a:ext uri="{FF2B5EF4-FFF2-40B4-BE49-F238E27FC236}">
                <a16:creationId xmlns:a16="http://schemas.microsoft.com/office/drawing/2014/main" id="{BE7BDB26-8A93-43B2-ACB9-2EB91D0F9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53D2E150-750B-4487-A8BC-29A69E163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31F23-6B2D-4EBB-BC0C-280CA07DFB90}" type="slidenum">
              <a:rPr lang="hr-HR" smtClean="0"/>
              <a:t>‹#›</a:t>
            </a:fld>
            <a:endParaRPr lang="hr-HR"/>
          </a:p>
        </p:txBody>
      </p:sp>
    </p:spTree>
    <p:extLst>
      <p:ext uri="{BB962C8B-B14F-4D97-AF65-F5344CB8AC3E}">
        <p14:creationId xmlns:p14="http://schemas.microsoft.com/office/powerpoint/2010/main" val="18188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2EB874-238D-45FB-807E-252DDD63BCE1}"/>
              </a:ext>
            </a:extLst>
          </p:cNvPr>
          <p:cNvSpPr>
            <a:spLocks noGrp="1"/>
          </p:cNvSpPr>
          <p:nvPr>
            <p:ph type="ctrTitle"/>
          </p:nvPr>
        </p:nvSpPr>
        <p:spPr>
          <a:xfrm>
            <a:off x="106531" y="133165"/>
            <a:ext cx="11629749" cy="1784412"/>
          </a:xfrm>
        </p:spPr>
        <p:txBody>
          <a:bodyPr>
            <a:normAutofit fontScale="90000"/>
          </a:bodyPr>
          <a:lstStyle/>
          <a:p>
            <a:r>
              <a:rPr lang="hr-HR" sz="2400" b="1" dirty="0"/>
              <a:t>Nadbiskupijski stručni skup za vjeroučitelje u školi</a:t>
            </a:r>
            <a:br>
              <a:rPr lang="hr-HR" sz="2400" b="1" dirty="0"/>
            </a:br>
            <a:r>
              <a:rPr lang="hr-HR" sz="2400" b="1" dirty="0"/>
              <a:t>Split, 5. lipnja 2021.</a:t>
            </a:r>
            <a:br>
              <a:rPr lang="hr-HR" sz="2400" b="1" dirty="0"/>
            </a:br>
            <a:br>
              <a:rPr lang="hr-HR" sz="4000" b="1" dirty="0"/>
            </a:br>
            <a:r>
              <a:rPr lang="hr-HR" sz="3000" b="1" dirty="0"/>
              <a:t> Bratstvo i socijalno prijateljstvo u nastavi vjeronauka </a:t>
            </a:r>
            <a:br>
              <a:rPr lang="hr-HR" sz="3000" b="1" dirty="0"/>
            </a:br>
            <a:r>
              <a:rPr lang="hr-HR" sz="3000" b="1" dirty="0"/>
              <a:t>u svjetlu enciklike „</a:t>
            </a:r>
            <a:r>
              <a:rPr lang="hr-HR" sz="3000" b="1" dirty="0" err="1"/>
              <a:t>Fratelli</a:t>
            </a:r>
            <a:r>
              <a:rPr lang="hr-HR" sz="3000" b="1" dirty="0"/>
              <a:t> </a:t>
            </a:r>
            <a:r>
              <a:rPr lang="hr-HR" sz="3000" b="1" dirty="0" err="1"/>
              <a:t>tutti</a:t>
            </a:r>
            <a:r>
              <a:rPr lang="hr-HR" sz="3000" b="1" dirty="0"/>
              <a:t>“</a:t>
            </a:r>
          </a:p>
        </p:txBody>
      </p:sp>
      <p:sp>
        <p:nvSpPr>
          <p:cNvPr id="3" name="Podnaslov 2">
            <a:extLst>
              <a:ext uri="{FF2B5EF4-FFF2-40B4-BE49-F238E27FC236}">
                <a16:creationId xmlns:a16="http://schemas.microsoft.com/office/drawing/2014/main" id="{3221809B-B83D-4621-BCFF-25986F145CEE}"/>
              </a:ext>
            </a:extLst>
          </p:cNvPr>
          <p:cNvSpPr>
            <a:spLocks noGrp="1"/>
          </p:cNvSpPr>
          <p:nvPr>
            <p:ph type="subTitle" idx="1"/>
          </p:nvPr>
        </p:nvSpPr>
        <p:spPr>
          <a:xfrm>
            <a:off x="106532" y="2467991"/>
            <a:ext cx="11975978" cy="3791923"/>
          </a:xfrm>
        </p:spPr>
        <p:txBody>
          <a:bodyPr>
            <a:normAutofit fontScale="85000" lnSpcReduction="20000"/>
          </a:bodyPr>
          <a:lstStyle/>
          <a:p>
            <a:r>
              <a:rPr lang="hr-HR" sz="3900" b="1" dirty="0">
                <a:solidFill>
                  <a:srgbClr val="7030A0"/>
                </a:solidFill>
              </a:rPr>
              <a:t>Izbor općeljudskih i socijalnih vrednota te njihova primjena </a:t>
            </a:r>
          </a:p>
          <a:p>
            <a:r>
              <a:rPr lang="hr-HR" sz="3900" b="1" dirty="0">
                <a:solidFill>
                  <a:srgbClr val="7030A0"/>
                </a:solidFill>
              </a:rPr>
              <a:t>u predmetnoj nastavi</a:t>
            </a:r>
          </a:p>
          <a:p>
            <a:endParaRPr lang="hr-HR" dirty="0"/>
          </a:p>
          <a:p>
            <a:pPr algn="r"/>
            <a:endParaRPr lang="hr-HR" b="1" dirty="0"/>
          </a:p>
          <a:p>
            <a:pPr algn="r"/>
            <a:endParaRPr lang="hr-HR" b="1" dirty="0"/>
          </a:p>
          <a:p>
            <a:pPr algn="r"/>
            <a:endParaRPr lang="hr-HR" b="1" dirty="0"/>
          </a:p>
          <a:p>
            <a:pPr algn="r"/>
            <a:endParaRPr lang="hr-HR" dirty="0"/>
          </a:p>
          <a:p>
            <a:pPr algn="r"/>
            <a:endParaRPr lang="hr-HR" dirty="0"/>
          </a:p>
          <a:p>
            <a:pPr algn="r"/>
            <a:r>
              <a:rPr lang="hr-HR" b="1" dirty="0"/>
              <a:t>Petar </a:t>
            </a:r>
            <a:r>
              <a:rPr lang="hr-HR" b="1" dirty="0" err="1"/>
              <a:t>Kelvišer</a:t>
            </a:r>
            <a:endParaRPr lang="hr-HR" b="1" dirty="0"/>
          </a:p>
          <a:p>
            <a:pPr algn="r"/>
            <a:r>
              <a:rPr lang="hr-HR" dirty="0"/>
              <a:t> vjeroučitelj u OŠ Stjepana Ivičevića, Makarska </a:t>
            </a:r>
          </a:p>
        </p:txBody>
      </p:sp>
      <p:pic>
        <p:nvPicPr>
          <p:cNvPr id="5" name="Slika 4">
            <a:extLst>
              <a:ext uri="{FF2B5EF4-FFF2-40B4-BE49-F238E27FC236}">
                <a16:creationId xmlns:a16="http://schemas.microsoft.com/office/drawing/2014/main" id="{C88DAA6C-DD35-40F5-BEA2-496999469FCA}"/>
              </a:ext>
            </a:extLst>
          </p:cNvPr>
          <p:cNvPicPr>
            <a:picLocks noChangeAspect="1"/>
          </p:cNvPicPr>
          <p:nvPr/>
        </p:nvPicPr>
        <p:blipFill>
          <a:blip r:embed="rId2"/>
          <a:stretch>
            <a:fillRect/>
          </a:stretch>
        </p:blipFill>
        <p:spPr>
          <a:xfrm>
            <a:off x="0" y="3763244"/>
            <a:ext cx="5894773" cy="3094756"/>
          </a:xfrm>
          <a:prstGeom prst="rect">
            <a:avLst/>
          </a:prstGeom>
        </p:spPr>
      </p:pic>
    </p:spTree>
    <p:extLst>
      <p:ext uri="{BB962C8B-B14F-4D97-AF65-F5344CB8AC3E}">
        <p14:creationId xmlns:p14="http://schemas.microsoft.com/office/powerpoint/2010/main" val="334227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C14ABA-47FC-40A1-9EBE-F5201473CDF2}"/>
              </a:ext>
            </a:extLst>
          </p:cNvPr>
          <p:cNvSpPr>
            <a:spLocks noGrp="1"/>
          </p:cNvSpPr>
          <p:nvPr>
            <p:ph type="title"/>
          </p:nvPr>
        </p:nvSpPr>
        <p:spPr>
          <a:xfrm>
            <a:off x="838200" y="1"/>
            <a:ext cx="10515600" cy="1042218"/>
          </a:xfrm>
        </p:spPr>
        <p:txBody>
          <a:bodyPr>
            <a:normAutofit/>
          </a:bodyPr>
          <a:lstStyle/>
          <a:p>
            <a:pPr algn="ctr"/>
            <a:r>
              <a:rPr lang="hr-HR" sz="3600" b="1" dirty="0">
                <a:solidFill>
                  <a:srgbClr val="7030A0"/>
                </a:solidFill>
              </a:rPr>
              <a:t>5. razred: MILOSRĐE</a:t>
            </a:r>
          </a:p>
        </p:txBody>
      </p:sp>
      <p:sp>
        <p:nvSpPr>
          <p:cNvPr id="6" name="Rezervirano mjesto sadržaja 5">
            <a:extLst>
              <a:ext uri="{FF2B5EF4-FFF2-40B4-BE49-F238E27FC236}">
                <a16:creationId xmlns:a16="http://schemas.microsoft.com/office/drawing/2014/main" id="{8A06038D-9CAC-44F2-8952-0BF8CB776721}"/>
              </a:ext>
            </a:extLst>
          </p:cNvPr>
          <p:cNvSpPr>
            <a:spLocks noGrp="1"/>
          </p:cNvSpPr>
          <p:nvPr>
            <p:ph sz="half" idx="1"/>
          </p:nvPr>
        </p:nvSpPr>
        <p:spPr>
          <a:xfrm>
            <a:off x="137652" y="904568"/>
            <a:ext cx="5882148" cy="5272395"/>
          </a:xfrm>
        </p:spPr>
        <p:txBody>
          <a:bodyPr>
            <a:noAutofit/>
          </a:bodyPr>
          <a:lstStyle/>
          <a:p>
            <a:pPr marL="0" indent="0">
              <a:buNone/>
            </a:pPr>
            <a:r>
              <a:rPr lang="hr-HR" sz="2600" b="1" dirty="0"/>
              <a:t>AKTIVNOST: Vršiti djela milosrđa!</a:t>
            </a:r>
          </a:p>
          <a:p>
            <a:pPr marL="0" indent="0">
              <a:buNone/>
            </a:pPr>
            <a:r>
              <a:rPr lang="hr-HR" sz="2600" b="1" dirty="0"/>
              <a:t>Digitalni alat: </a:t>
            </a:r>
            <a:r>
              <a:rPr lang="hr-HR" sz="2600" dirty="0" err="1"/>
              <a:t>learningapps</a:t>
            </a:r>
            <a:r>
              <a:rPr lang="hr-HR" sz="2600" dirty="0"/>
              <a:t> (povezivanje parova)</a:t>
            </a:r>
            <a:endParaRPr lang="hr-HR" sz="2600" b="1" dirty="0"/>
          </a:p>
          <a:p>
            <a:pPr marL="514350" indent="-514350">
              <a:buFont typeface="+mj-lt"/>
              <a:buAutoNum type="alphaUcPeriod"/>
            </a:pPr>
            <a:r>
              <a:rPr lang="hr-HR" sz="2600" dirty="0"/>
              <a:t>Gladna nahraniti</a:t>
            </a:r>
          </a:p>
          <a:p>
            <a:pPr marL="514350" indent="-514350">
              <a:buFont typeface="+mj-lt"/>
              <a:buAutoNum type="alphaUcPeriod"/>
            </a:pPr>
            <a:r>
              <a:rPr lang="hr-HR" sz="2600" dirty="0"/>
              <a:t>Siromaha odjenuti</a:t>
            </a:r>
          </a:p>
          <a:p>
            <a:pPr marL="514350" indent="-514350">
              <a:buFont typeface="+mj-lt"/>
              <a:buAutoNum type="alphaUcPeriod"/>
            </a:pPr>
            <a:r>
              <a:rPr lang="hr-HR" sz="2600" dirty="0"/>
              <a:t>Putnika primiti</a:t>
            </a:r>
          </a:p>
          <a:p>
            <a:pPr marL="514350" indent="-514350">
              <a:buFont typeface="+mj-lt"/>
              <a:buAutoNum type="alphaUcPeriod"/>
            </a:pPr>
            <a:r>
              <a:rPr lang="hr-HR" sz="2600" dirty="0"/>
              <a:t>Bolesna i utamničena pohoditi</a:t>
            </a:r>
          </a:p>
          <a:p>
            <a:pPr marL="514350" indent="-514350">
              <a:buFont typeface="+mj-lt"/>
              <a:buAutoNum type="alphaUcPeriod"/>
            </a:pPr>
            <a:r>
              <a:rPr lang="hr-HR" sz="2600" dirty="0" err="1"/>
              <a:t>Dvoumna</a:t>
            </a:r>
            <a:r>
              <a:rPr lang="hr-HR" sz="2600" dirty="0"/>
              <a:t> savjetovati</a:t>
            </a:r>
          </a:p>
          <a:p>
            <a:pPr marL="514350" indent="-514350">
              <a:buFont typeface="+mj-lt"/>
              <a:buAutoNum type="alphaUcPeriod"/>
            </a:pPr>
            <a:r>
              <a:rPr lang="hr-HR" sz="2600" dirty="0"/>
              <a:t>Žalosna i nevoljna utješiti</a:t>
            </a:r>
          </a:p>
          <a:p>
            <a:pPr marL="514350" indent="-514350">
              <a:buFont typeface="+mj-lt"/>
              <a:buAutoNum type="alphaUcPeriod"/>
            </a:pPr>
            <a:r>
              <a:rPr lang="hr-HR" sz="2600" dirty="0"/>
              <a:t>Uvredu oprostiti</a:t>
            </a:r>
          </a:p>
          <a:p>
            <a:pPr marL="514350" indent="-514350">
              <a:buFont typeface="+mj-lt"/>
              <a:buAutoNum type="alphaUcPeriod"/>
            </a:pPr>
            <a:r>
              <a:rPr lang="hr-HR" sz="2600" dirty="0"/>
              <a:t>Nepravdu strpljivo podnositi</a:t>
            </a:r>
          </a:p>
        </p:txBody>
      </p:sp>
      <p:sp>
        <p:nvSpPr>
          <p:cNvPr id="7" name="Rezervirano mjesto sadržaja 6">
            <a:extLst>
              <a:ext uri="{FF2B5EF4-FFF2-40B4-BE49-F238E27FC236}">
                <a16:creationId xmlns:a16="http://schemas.microsoft.com/office/drawing/2014/main" id="{06E12133-5CEC-4ADA-8963-4B3CC1853FA9}"/>
              </a:ext>
            </a:extLst>
          </p:cNvPr>
          <p:cNvSpPr>
            <a:spLocks noGrp="1"/>
          </p:cNvSpPr>
          <p:nvPr>
            <p:ph sz="half" idx="2"/>
          </p:nvPr>
        </p:nvSpPr>
        <p:spPr>
          <a:xfrm>
            <a:off x="6019800" y="904568"/>
            <a:ext cx="6309852" cy="6194322"/>
          </a:xfrm>
        </p:spPr>
        <p:txBody>
          <a:bodyPr>
            <a:normAutofit fontScale="55000" lnSpcReduction="20000"/>
          </a:bodyPr>
          <a:lstStyle/>
          <a:p>
            <a:pPr marL="514350" indent="-514350">
              <a:buFont typeface="+mj-lt"/>
              <a:buAutoNum type="arabicPeriod"/>
            </a:pPr>
            <a:r>
              <a:rPr lang="hr-HR" sz="4200" dirty="0"/>
              <a:t>Nedjeljno poslijepodne proveo sam u posjeti maminoj bolesnoj teti.</a:t>
            </a:r>
          </a:p>
          <a:p>
            <a:pPr marL="514350" indent="-514350">
              <a:buFont typeface="+mj-lt"/>
              <a:buAutoNum type="arabicPeriod"/>
            </a:pPr>
            <a:r>
              <a:rPr lang="hr-HR" sz="4200" dirty="0"/>
              <a:t>Prijatelja sam uspio uvjeriti da je učenje za test bolje od prepisivanja na istom.</a:t>
            </a:r>
          </a:p>
          <a:p>
            <a:pPr marL="514350" indent="-514350">
              <a:buFont typeface="+mj-lt"/>
              <a:buAutoNum type="arabicPeriod"/>
            </a:pPr>
            <a:r>
              <a:rPr lang="hr-HR" sz="4200" dirty="0"/>
              <a:t>Umjesto odlaska u kino razgovarao sam sa Marijom koja je nedavno izgubila mamu.</a:t>
            </a:r>
          </a:p>
          <a:p>
            <a:pPr marL="514350" indent="-514350">
              <a:buFont typeface="+mj-lt"/>
              <a:buAutoNum type="arabicPeriod"/>
            </a:pPr>
            <a:r>
              <a:rPr lang="hr-HR" sz="4200" dirty="0"/>
              <a:t>Jučer sam sa sestrom dva sata volontirao u pučkoj kuhinji.</a:t>
            </a:r>
          </a:p>
          <a:p>
            <a:pPr marL="514350" indent="-514350">
              <a:buFont typeface="+mj-lt"/>
              <a:buAutoNum type="arabicPeriod"/>
            </a:pPr>
            <a:r>
              <a:rPr lang="hr-HR" sz="4200" dirty="0"/>
              <a:t>Iako se nije ispričao za nepoštivanje našeg dogovora, Ivana sam ponovno pozvao na igru.</a:t>
            </a:r>
          </a:p>
          <a:p>
            <a:pPr marL="514350" indent="-514350">
              <a:buFont typeface="+mj-lt"/>
              <a:buAutoNum type="arabicPeriod"/>
            </a:pPr>
            <a:r>
              <a:rPr lang="hr-HR" sz="4200" dirty="0"/>
              <a:t>Na testu iz geografije većina je učenika prepisivala i dobila visoke ocjene. Ja sam se oslanjao na svoje znanje i dobio nižu ocjenu. Nema veze.</a:t>
            </a:r>
          </a:p>
          <a:p>
            <a:pPr marL="514350" indent="-514350">
              <a:buFont typeface="+mj-lt"/>
              <a:buAutoNum type="arabicPeriod"/>
            </a:pPr>
            <a:r>
              <a:rPr lang="hr-HR" sz="4200" dirty="0"/>
              <a:t>Stan koji ljeti iznajmljujemo ustupili smo obitelji stradaloj u potresu.</a:t>
            </a:r>
          </a:p>
          <a:p>
            <a:pPr marL="514350" indent="-514350">
              <a:buFont typeface="+mj-lt"/>
              <a:buAutoNum type="arabicPeriod"/>
            </a:pPr>
            <a:r>
              <a:rPr lang="hr-HR" sz="4200" dirty="0"/>
              <a:t>Umjesto da je bacim, odjeću koju sam prerastao donirao sam Crvenom križu.</a:t>
            </a:r>
          </a:p>
          <a:p>
            <a:endParaRPr lang="hr-HR" dirty="0"/>
          </a:p>
          <a:p>
            <a:endParaRPr lang="hr-HR" dirty="0"/>
          </a:p>
          <a:p>
            <a:endParaRPr lang="hr-HR" dirty="0"/>
          </a:p>
        </p:txBody>
      </p:sp>
    </p:spTree>
    <p:extLst>
      <p:ext uri="{BB962C8B-B14F-4D97-AF65-F5344CB8AC3E}">
        <p14:creationId xmlns:p14="http://schemas.microsoft.com/office/powerpoint/2010/main" val="209990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926F16-C2C2-4A08-8E2D-27263180A845}"/>
              </a:ext>
            </a:extLst>
          </p:cNvPr>
          <p:cNvSpPr>
            <a:spLocks noGrp="1"/>
          </p:cNvSpPr>
          <p:nvPr>
            <p:ph type="title"/>
          </p:nvPr>
        </p:nvSpPr>
        <p:spPr>
          <a:xfrm>
            <a:off x="838200" y="147484"/>
            <a:ext cx="10515600" cy="766916"/>
          </a:xfrm>
        </p:spPr>
        <p:txBody>
          <a:bodyPr>
            <a:normAutofit/>
          </a:bodyPr>
          <a:lstStyle/>
          <a:p>
            <a:pPr algn="ctr"/>
            <a:r>
              <a:rPr lang="hr-HR" sz="3600" b="1" dirty="0">
                <a:solidFill>
                  <a:srgbClr val="7030A0"/>
                </a:solidFill>
              </a:rPr>
              <a:t>6. razred: SLOBODA</a:t>
            </a:r>
          </a:p>
        </p:txBody>
      </p:sp>
      <p:sp>
        <p:nvSpPr>
          <p:cNvPr id="3" name="Rezervirano mjesto sadržaja 2">
            <a:extLst>
              <a:ext uri="{FF2B5EF4-FFF2-40B4-BE49-F238E27FC236}">
                <a16:creationId xmlns:a16="http://schemas.microsoft.com/office/drawing/2014/main" id="{C18DE5AD-0042-4BB2-8B0B-52ECF2E37192}"/>
              </a:ext>
            </a:extLst>
          </p:cNvPr>
          <p:cNvSpPr>
            <a:spLocks noGrp="1"/>
          </p:cNvSpPr>
          <p:nvPr>
            <p:ph sz="half" idx="1"/>
          </p:nvPr>
        </p:nvSpPr>
        <p:spPr>
          <a:xfrm>
            <a:off x="560439" y="1012723"/>
            <a:ext cx="5459361" cy="3479764"/>
          </a:xfrm>
        </p:spPr>
        <p:txBody>
          <a:bodyPr>
            <a:noAutofit/>
          </a:bodyPr>
          <a:lstStyle/>
          <a:p>
            <a:pPr marL="0" indent="0">
              <a:buNone/>
            </a:pPr>
            <a:r>
              <a:rPr lang="hr-HR" sz="2500" b="1" dirty="0"/>
              <a:t>Iz enciklike</a:t>
            </a:r>
            <a:r>
              <a:rPr lang="hr-HR" sz="2500" dirty="0"/>
              <a:t>: </a:t>
            </a:r>
          </a:p>
          <a:p>
            <a:pPr marL="0" indent="0">
              <a:buNone/>
            </a:pPr>
            <a:r>
              <a:rPr lang="hr-HR" sz="2600" dirty="0"/>
              <a:t>„Današnji globalizirani svijet promiče udruživanje zbog određenih interesa u cilju stvaranja slobodnog tržišta. U tom procesu često su zanemarena prava naroda i pojedinaca, posebice siromašnih, a na margini je i društveno odgovorno poslovanje te očuvanje okoliša.” (FT 21)</a:t>
            </a:r>
          </a:p>
        </p:txBody>
      </p:sp>
      <p:sp>
        <p:nvSpPr>
          <p:cNvPr id="4" name="Rezervirano mjesto sadržaja 3">
            <a:extLst>
              <a:ext uri="{FF2B5EF4-FFF2-40B4-BE49-F238E27FC236}">
                <a16:creationId xmlns:a16="http://schemas.microsoft.com/office/drawing/2014/main" id="{795089F1-6583-4FA3-A997-4CE51B03DFBC}"/>
              </a:ext>
            </a:extLst>
          </p:cNvPr>
          <p:cNvSpPr>
            <a:spLocks noGrp="1"/>
          </p:cNvSpPr>
          <p:nvPr>
            <p:ph sz="half" idx="2"/>
          </p:nvPr>
        </p:nvSpPr>
        <p:spPr>
          <a:xfrm>
            <a:off x="6172200" y="1012722"/>
            <a:ext cx="5181600" cy="4778477"/>
          </a:xfrm>
        </p:spPr>
        <p:txBody>
          <a:bodyPr>
            <a:normAutofit lnSpcReduction="10000"/>
          </a:bodyPr>
          <a:lstStyle/>
          <a:p>
            <a:r>
              <a:rPr lang="hr-HR" sz="2600" b="1" dirty="0"/>
              <a:t>OŠ KV A.6.1. </a:t>
            </a:r>
            <a:r>
              <a:rPr lang="hr-HR" sz="2600" dirty="0"/>
              <a:t>Učenik navodi iskustva i događaje iz svakodnevnoga života koji govore o različitim oblicima unutrašnjega ropstva i slobode te objašnjava kako nas vjera vodi do slobode i mira.</a:t>
            </a:r>
          </a:p>
          <a:p>
            <a:r>
              <a:rPr lang="hr-HR" sz="2600" b="1" dirty="0"/>
              <a:t>Iz razrade ishoda</a:t>
            </a:r>
            <a:r>
              <a:rPr lang="hr-HR" sz="2600" dirty="0"/>
              <a:t>: Učenik uočava i objašnjava povezanost grijeha i neslobode, odgovornosti i slobode, na temelju konkretnih primjera iz svoga života i Biblije (grijeh, posljedice grijeha).</a:t>
            </a:r>
          </a:p>
        </p:txBody>
      </p:sp>
      <p:pic>
        <p:nvPicPr>
          <p:cNvPr id="5" name="Slika 4">
            <a:extLst>
              <a:ext uri="{FF2B5EF4-FFF2-40B4-BE49-F238E27FC236}">
                <a16:creationId xmlns:a16="http://schemas.microsoft.com/office/drawing/2014/main" id="{B094BEE3-EC25-435C-878F-4BCCEEB84DEC}"/>
              </a:ext>
            </a:extLst>
          </p:cNvPr>
          <p:cNvPicPr>
            <a:picLocks noChangeAspect="1"/>
          </p:cNvPicPr>
          <p:nvPr/>
        </p:nvPicPr>
        <p:blipFill>
          <a:blip r:embed="rId2"/>
          <a:stretch>
            <a:fillRect/>
          </a:stretch>
        </p:blipFill>
        <p:spPr>
          <a:xfrm>
            <a:off x="1192692" y="4517615"/>
            <a:ext cx="4089241" cy="1908312"/>
          </a:xfrm>
          <a:prstGeom prst="rect">
            <a:avLst/>
          </a:prstGeom>
        </p:spPr>
      </p:pic>
    </p:spTree>
    <p:extLst>
      <p:ext uri="{BB962C8B-B14F-4D97-AF65-F5344CB8AC3E}">
        <p14:creationId xmlns:p14="http://schemas.microsoft.com/office/powerpoint/2010/main" val="3964295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114126-6ACD-456C-B2EB-0881C825E540}"/>
              </a:ext>
            </a:extLst>
          </p:cNvPr>
          <p:cNvSpPr>
            <a:spLocks noGrp="1"/>
          </p:cNvSpPr>
          <p:nvPr>
            <p:ph type="title"/>
          </p:nvPr>
        </p:nvSpPr>
        <p:spPr>
          <a:xfrm>
            <a:off x="839788" y="235973"/>
            <a:ext cx="10515600" cy="727587"/>
          </a:xfrm>
        </p:spPr>
        <p:txBody>
          <a:bodyPr>
            <a:normAutofit/>
          </a:bodyPr>
          <a:lstStyle/>
          <a:p>
            <a:pPr algn="ctr"/>
            <a:r>
              <a:rPr lang="hr-HR" sz="3600" b="1" dirty="0">
                <a:solidFill>
                  <a:srgbClr val="7030A0"/>
                </a:solidFill>
              </a:rPr>
              <a:t>6. razred: SLOBODA</a:t>
            </a:r>
          </a:p>
        </p:txBody>
      </p:sp>
      <p:sp>
        <p:nvSpPr>
          <p:cNvPr id="7" name="Rezervirano mjesto sadržaja 6">
            <a:extLst>
              <a:ext uri="{FF2B5EF4-FFF2-40B4-BE49-F238E27FC236}">
                <a16:creationId xmlns:a16="http://schemas.microsoft.com/office/drawing/2014/main" id="{8F45A268-240C-40F7-84D3-7880BAD04C92}"/>
              </a:ext>
            </a:extLst>
          </p:cNvPr>
          <p:cNvSpPr>
            <a:spLocks noGrp="1"/>
          </p:cNvSpPr>
          <p:nvPr>
            <p:ph sz="half" idx="2"/>
          </p:nvPr>
        </p:nvSpPr>
        <p:spPr>
          <a:xfrm>
            <a:off x="250772" y="778358"/>
            <a:ext cx="5627541" cy="5956739"/>
          </a:xfrm>
        </p:spPr>
        <p:txBody>
          <a:bodyPr>
            <a:normAutofit fontScale="85000" lnSpcReduction="20000"/>
          </a:bodyPr>
          <a:lstStyle/>
          <a:p>
            <a:pPr marL="0" indent="0">
              <a:buNone/>
            </a:pPr>
            <a:r>
              <a:rPr lang="hr-HR" b="1" dirty="0"/>
              <a:t>AKTIVNOST: </a:t>
            </a:r>
            <a:r>
              <a:rPr lang="hr-HR" b="1" dirty="0" err="1"/>
              <a:t>Fotogovor</a:t>
            </a:r>
            <a:endParaRPr lang="hr-HR" b="1" dirty="0"/>
          </a:p>
          <a:p>
            <a:pPr marL="0" indent="0">
              <a:buNone/>
            </a:pPr>
            <a:endParaRPr lang="hr-HR" b="1" dirty="0"/>
          </a:p>
          <a:p>
            <a:pPr marL="0" indent="0">
              <a:buNone/>
            </a:pPr>
            <a:r>
              <a:rPr lang="hr-HR" b="1" dirty="0"/>
              <a:t>1. Izbor jedne fotografije koja odgovara pojmu „sloboda”.</a:t>
            </a:r>
          </a:p>
          <a:p>
            <a:pPr marL="0" indent="0">
              <a:buNone/>
            </a:pPr>
            <a:r>
              <a:rPr lang="hr-HR" b="1" dirty="0"/>
              <a:t>2. Kombiniranje fotografije i teksta.</a:t>
            </a:r>
          </a:p>
          <a:p>
            <a:pPr marL="457200" indent="-457200">
              <a:buFont typeface="+mj-lt"/>
              <a:buAutoNum type="alphaLcParenR"/>
            </a:pPr>
            <a:r>
              <a:rPr lang="hr-HR" dirty="0"/>
              <a:t>Tri sata igram </a:t>
            </a:r>
            <a:r>
              <a:rPr lang="hr-HR" dirty="0" err="1"/>
              <a:t>Playstation</a:t>
            </a:r>
            <a:r>
              <a:rPr lang="hr-HR" dirty="0"/>
              <a:t>, a nisam ponovio gradivo za test iz prirode.</a:t>
            </a:r>
          </a:p>
          <a:p>
            <a:pPr marL="457200" indent="-457200">
              <a:buFont typeface="+mj-lt"/>
              <a:buAutoNum type="alphaLcParenR"/>
            </a:pPr>
            <a:r>
              <a:rPr lang="hr-HR" dirty="0"/>
              <a:t>Nakon mjesec dana bolničkog liječenja ponovno sam u školi. </a:t>
            </a:r>
          </a:p>
          <a:p>
            <a:pPr marL="457200" indent="-457200">
              <a:buFont typeface="+mj-lt"/>
              <a:buAutoNum type="alphaLcParenR"/>
            </a:pPr>
            <a:r>
              <a:rPr lang="hr-HR" dirty="0"/>
              <a:t>Današnje evanđelje i propovijed dali su mi odgovor na pitanje koje me dugo mučilo.</a:t>
            </a:r>
          </a:p>
          <a:p>
            <a:pPr marL="457200" indent="-457200">
              <a:buFont typeface="+mj-lt"/>
              <a:buAutoNum type="alphaLcParenR"/>
            </a:pPr>
            <a:r>
              <a:rPr lang="hr-HR" dirty="0"/>
              <a:t>Još jedna nova majica! Neću imati dovoljno novaca za planirano putovanje.</a:t>
            </a:r>
          </a:p>
          <a:p>
            <a:pPr marL="0" indent="0">
              <a:buNone/>
            </a:pPr>
            <a:r>
              <a:rPr lang="hr-HR" b="1" dirty="0"/>
              <a:t>3. Mijenjanje perspektive. </a:t>
            </a:r>
          </a:p>
          <a:p>
            <a:pPr marL="0" indent="0">
              <a:buNone/>
            </a:pPr>
            <a:r>
              <a:rPr lang="hr-HR" b="1" dirty="0"/>
              <a:t>4. Zaključivanje (povezanost odgovornosti i slobode). </a:t>
            </a:r>
          </a:p>
          <a:p>
            <a:pPr marL="0" indent="0">
              <a:buNone/>
            </a:pPr>
            <a:endParaRPr lang="hr-HR" sz="2400" b="1" dirty="0"/>
          </a:p>
          <a:p>
            <a:pPr marL="0" indent="0">
              <a:buNone/>
            </a:pPr>
            <a:endParaRPr lang="hr-HR" dirty="0"/>
          </a:p>
          <a:p>
            <a:pPr marL="0" indent="0">
              <a:buNone/>
            </a:pPr>
            <a:endParaRPr lang="hr-HR" dirty="0"/>
          </a:p>
        </p:txBody>
      </p:sp>
      <p:sp>
        <p:nvSpPr>
          <p:cNvPr id="8" name="Rezervirano mjesto teksta 7">
            <a:extLst>
              <a:ext uri="{FF2B5EF4-FFF2-40B4-BE49-F238E27FC236}">
                <a16:creationId xmlns:a16="http://schemas.microsoft.com/office/drawing/2014/main" id="{4EA5D67C-4131-4D37-AD7C-CD6E2F608A5A}"/>
              </a:ext>
            </a:extLst>
          </p:cNvPr>
          <p:cNvSpPr>
            <a:spLocks noGrp="1"/>
          </p:cNvSpPr>
          <p:nvPr>
            <p:ph type="body" sz="quarter" idx="3"/>
          </p:nvPr>
        </p:nvSpPr>
        <p:spPr/>
        <p:txBody>
          <a:bodyPr>
            <a:normAutofit/>
          </a:bodyPr>
          <a:lstStyle/>
          <a:p>
            <a:endParaRPr lang="hr-HR"/>
          </a:p>
        </p:txBody>
      </p:sp>
      <p:pic>
        <p:nvPicPr>
          <p:cNvPr id="20" name="Rezervirano mjesto sadržaja 19">
            <a:extLst>
              <a:ext uri="{FF2B5EF4-FFF2-40B4-BE49-F238E27FC236}">
                <a16:creationId xmlns:a16="http://schemas.microsoft.com/office/drawing/2014/main" id="{19A4D5C9-8EC3-4312-8196-80D7AB99BE5A}"/>
              </a:ext>
            </a:extLst>
          </p:cNvPr>
          <p:cNvPicPr>
            <a:picLocks noGrp="1" noChangeAspect="1"/>
          </p:cNvPicPr>
          <p:nvPr>
            <p:ph sz="quarter" idx="4"/>
          </p:nvPr>
        </p:nvPicPr>
        <p:blipFill>
          <a:blip r:embed="rId2"/>
          <a:stretch>
            <a:fillRect/>
          </a:stretch>
        </p:blipFill>
        <p:spPr>
          <a:xfrm>
            <a:off x="6096000" y="1674987"/>
            <a:ext cx="2918986" cy="1726717"/>
          </a:xfrm>
          <a:prstGeom prst="rect">
            <a:avLst/>
          </a:prstGeom>
        </p:spPr>
      </p:pic>
      <p:pic>
        <p:nvPicPr>
          <p:cNvPr id="21" name="Slika 20">
            <a:extLst>
              <a:ext uri="{FF2B5EF4-FFF2-40B4-BE49-F238E27FC236}">
                <a16:creationId xmlns:a16="http://schemas.microsoft.com/office/drawing/2014/main" id="{A0EB4AD5-678F-4057-AC33-179705FC9E66}"/>
              </a:ext>
            </a:extLst>
          </p:cNvPr>
          <p:cNvPicPr>
            <a:picLocks noChangeAspect="1"/>
          </p:cNvPicPr>
          <p:nvPr/>
        </p:nvPicPr>
        <p:blipFill>
          <a:blip r:embed="rId3"/>
          <a:stretch>
            <a:fillRect/>
          </a:stretch>
        </p:blipFill>
        <p:spPr>
          <a:xfrm>
            <a:off x="9251008" y="1666807"/>
            <a:ext cx="2690221" cy="1743075"/>
          </a:xfrm>
          <a:prstGeom prst="rect">
            <a:avLst/>
          </a:prstGeom>
        </p:spPr>
      </p:pic>
      <p:pic>
        <p:nvPicPr>
          <p:cNvPr id="22" name="Slika 21">
            <a:extLst>
              <a:ext uri="{FF2B5EF4-FFF2-40B4-BE49-F238E27FC236}">
                <a16:creationId xmlns:a16="http://schemas.microsoft.com/office/drawing/2014/main" id="{B064C86C-0C4D-4492-9E7B-FDDAAD9F8E41}"/>
              </a:ext>
            </a:extLst>
          </p:cNvPr>
          <p:cNvPicPr>
            <a:picLocks noChangeAspect="1"/>
          </p:cNvPicPr>
          <p:nvPr/>
        </p:nvPicPr>
        <p:blipFill>
          <a:blip r:embed="rId4"/>
          <a:stretch>
            <a:fillRect/>
          </a:stretch>
        </p:blipFill>
        <p:spPr>
          <a:xfrm>
            <a:off x="6096000" y="3821113"/>
            <a:ext cx="2972744" cy="1962011"/>
          </a:xfrm>
          <a:prstGeom prst="rect">
            <a:avLst/>
          </a:prstGeom>
        </p:spPr>
      </p:pic>
      <p:pic>
        <p:nvPicPr>
          <p:cNvPr id="23" name="Slika 22">
            <a:extLst>
              <a:ext uri="{FF2B5EF4-FFF2-40B4-BE49-F238E27FC236}">
                <a16:creationId xmlns:a16="http://schemas.microsoft.com/office/drawing/2014/main" id="{9D1E0BED-2C35-4705-9DCD-BF8E1A261908}"/>
              </a:ext>
            </a:extLst>
          </p:cNvPr>
          <p:cNvPicPr>
            <a:picLocks noChangeAspect="1"/>
          </p:cNvPicPr>
          <p:nvPr/>
        </p:nvPicPr>
        <p:blipFill>
          <a:blip r:embed="rId5"/>
          <a:stretch>
            <a:fillRect/>
          </a:stretch>
        </p:blipFill>
        <p:spPr>
          <a:xfrm>
            <a:off x="9286431" y="3821114"/>
            <a:ext cx="2690222" cy="1962010"/>
          </a:xfrm>
          <a:prstGeom prst="rect">
            <a:avLst/>
          </a:prstGeom>
        </p:spPr>
      </p:pic>
    </p:spTree>
    <p:extLst>
      <p:ext uri="{BB962C8B-B14F-4D97-AF65-F5344CB8AC3E}">
        <p14:creationId xmlns:p14="http://schemas.microsoft.com/office/powerpoint/2010/main" val="137684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411111A0-7CA4-426D-B49A-30435184CAA4}"/>
              </a:ext>
            </a:extLst>
          </p:cNvPr>
          <p:cNvPicPr>
            <a:picLocks noChangeAspect="1"/>
          </p:cNvPicPr>
          <p:nvPr/>
        </p:nvPicPr>
        <p:blipFill>
          <a:blip r:embed="rId2"/>
          <a:stretch>
            <a:fillRect/>
          </a:stretch>
        </p:blipFill>
        <p:spPr>
          <a:xfrm>
            <a:off x="3316356" y="4595352"/>
            <a:ext cx="2817744" cy="2262648"/>
          </a:xfrm>
          <a:prstGeom prst="rect">
            <a:avLst/>
          </a:prstGeom>
        </p:spPr>
      </p:pic>
      <p:sp>
        <p:nvSpPr>
          <p:cNvPr id="7" name="Naslov 6">
            <a:extLst>
              <a:ext uri="{FF2B5EF4-FFF2-40B4-BE49-F238E27FC236}">
                <a16:creationId xmlns:a16="http://schemas.microsoft.com/office/drawing/2014/main" id="{BE1B5B86-825D-405A-94DE-E3E5E508D7DC}"/>
              </a:ext>
            </a:extLst>
          </p:cNvPr>
          <p:cNvSpPr>
            <a:spLocks noGrp="1"/>
          </p:cNvSpPr>
          <p:nvPr>
            <p:ph type="title"/>
          </p:nvPr>
        </p:nvSpPr>
        <p:spPr>
          <a:xfrm>
            <a:off x="838200" y="1"/>
            <a:ext cx="10515600" cy="1084112"/>
          </a:xfrm>
        </p:spPr>
        <p:txBody>
          <a:bodyPr>
            <a:normAutofit/>
          </a:bodyPr>
          <a:lstStyle/>
          <a:p>
            <a:pPr algn="ctr"/>
            <a:r>
              <a:rPr lang="hr-HR" sz="3600" b="1" dirty="0">
                <a:solidFill>
                  <a:srgbClr val="7030A0"/>
                </a:solidFill>
              </a:rPr>
              <a:t>6. razred: ZAUZETOST</a:t>
            </a:r>
          </a:p>
        </p:txBody>
      </p:sp>
      <p:sp>
        <p:nvSpPr>
          <p:cNvPr id="8" name="Rezervirano mjesto sadržaja 7">
            <a:extLst>
              <a:ext uri="{FF2B5EF4-FFF2-40B4-BE49-F238E27FC236}">
                <a16:creationId xmlns:a16="http://schemas.microsoft.com/office/drawing/2014/main" id="{65302360-5512-4163-8436-5ADF6B53D567}"/>
              </a:ext>
            </a:extLst>
          </p:cNvPr>
          <p:cNvSpPr>
            <a:spLocks noGrp="1"/>
          </p:cNvSpPr>
          <p:nvPr>
            <p:ph sz="half" idx="1"/>
          </p:nvPr>
        </p:nvSpPr>
        <p:spPr>
          <a:xfrm>
            <a:off x="838200" y="1268361"/>
            <a:ext cx="5257800" cy="3514525"/>
          </a:xfrm>
        </p:spPr>
        <p:txBody>
          <a:bodyPr>
            <a:noAutofit/>
          </a:bodyPr>
          <a:lstStyle/>
          <a:p>
            <a:pPr marL="0" indent="0">
              <a:buNone/>
            </a:pPr>
            <a:r>
              <a:rPr lang="hr-HR" sz="2600" b="1" dirty="0"/>
              <a:t>Iz enciklike</a:t>
            </a:r>
            <a:r>
              <a:rPr lang="hr-HR" sz="2600" dirty="0"/>
              <a:t>: </a:t>
            </a:r>
          </a:p>
          <a:p>
            <a:pPr marL="0" indent="0">
              <a:buNone/>
            </a:pPr>
            <a:r>
              <a:rPr lang="hr-HR" sz="2600" dirty="0"/>
              <a:t>„Briga za najslabije, usmjerenost prema ljudima i općem dobru, pomaganje u sazrijevanju moralnih vrijednosti koje vode cjelovitom ljudskom razvoju, samo su neki od ciljeva otkrivanja našeg dostojanstva.” (FT 39)</a:t>
            </a:r>
          </a:p>
        </p:txBody>
      </p:sp>
      <p:sp>
        <p:nvSpPr>
          <p:cNvPr id="9" name="Rezervirano mjesto sadržaja 8">
            <a:extLst>
              <a:ext uri="{FF2B5EF4-FFF2-40B4-BE49-F238E27FC236}">
                <a16:creationId xmlns:a16="http://schemas.microsoft.com/office/drawing/2014/main" id="{5183A81A-9696-444F-B51B-E4F467421A02}"/>
              </a:ext>
            </a:extLst>
          </p:cNvPr>
          <p:cNvSpPr>
            <a:spLocks noGrp="1"/>
          </p:cNvSpPr>
          <p:nvPr>
            <p:ph sz="half" idx="2"/>
          </p:nvPr>
        </p:nvSpPr>
        <p:spPr>
          <a:xfrm>
            <a:off x="6096000" y="1268361"/>
            <a:ext cx="5181600" cy="5063613"/>
          </a:xfrm>
        </p:spPr>
        <p:txBody>
          <a:bodyPr>
            <a:normAutofit/>
          </a:bodyPr>
          <a:lstStyle/>
          <a:p>
            <a:r>
              <a:rPr lang="hr-HR" sz="2600" b="1" dirty="0"/>
              <a:t>OŠ KV D.6.1. </a:t>
            </a:r>
            <a:r>
              <a:rPr lang="hr-HR" sz="2600" dirty="0"/>
              <a:t>Učenik prepoznaje Crkvu kao zajednicu Božjega naroda različitim poslanjem, službama i odgovornostima te ljudsko i božansko lice Crkve u povijesnim događajima kako bi bolje razumio život Crkve i društva danas.</a:t>
            </a:r>
          </a:p>
          <a:p>
            <a:r>
              <a:rPr lang="hr-HR" sz="2600" b="1" dirty="0"/>
              <a:t>Iz razrade ishoda</a:t>
            </a:r>
            <a:r>
              <a:rPr lang="hr-HR" sz="2600" dirty="0"/>
              <a:t>: Učenik objašnjava poslanje, mjesto i služenje vjernika laika u Crkvi. Učenik navodi primjere kršćanskoga djelovanja u društvu.</a:t>
            </a:r>
          </a:p>
          <a:p>
            <a:endParaRPr lang="hr-HR" dirty="0"/>
          </a:p>
        </p:txBody>
      </p:sp>
    </p:spTree>
    <p:extLst>
      <p:ext uri="{BB962C8B-B14F-4D97-AF65-F5344CB8AC3E}">
        <p14:creationId xmlns:p14="http://schemas.microsoft.com/office/powerpoint/2010/main" val="217909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EACD9B-C9F4-4EC0-8444-A27840AF83D3}"/>
              </a:ext>
            </a:extLst>
          </p:cNvPr>
          <p:cNvSpPr>
            <a:spLocks noGrp="1"/>
          </p:cNvSpPr>
          <p:nvPr>
            <p:ph type="title"/>
          </p:nvPr>
        </p:nvSpPr>
        <p:spPr>
          <a:xfrm>
            <a:off x="839788" y="365125"/>
            <a:ext cx="10515600" cy="725557"/>
          </a:xfrm>
        </p:spPr>
        <p:txBody>
          <a:bodyPr>
            <a:normAutofit/>
          </a:bodyPr>
          <a:lstStyle/>
          <a:p>
            <a:pPr algn="ctr"/>
            <a:r>
              <a:rPr lang="hr-HR" sz="3600" b="1" dirty="0">
                <a:solidFill>
                  <a:srgbClr val="7030A0"/>
                </a:solidFill>
              </a:rPr>
              <a:t>6. razred: ZAUZETOST</a:t>
            </a:r>
          </a:p>
        </p:txBody>
      </p:sp>
      <p:sp>
        <p:nvSpPr>
          <p:cNvPr id="3" name="Rezervirano mjesto sadržaja 2">
            <a:extLst>
              <a:ext uri="{FF2B5EF4-FFF2-40B4-BE49-F238E27FC236}">
                <a16:creationId xmlns:a16="http://schemas.microsoft.com/office/drawing/2014/main" id="{59D9DFCF-DD1A-433C-B243-F02C4441CC49}"/>
              </a:ext>
            </a:extLst>
          </p:cNvPr>
          <p:cNvSpPr>
            <a:spLocks noGrp="1"/>
          </p:cNvSpPr>
          <p:nvPr>
            <p:ph sz="half" idx="2"/>
          </p:nvPr>
        </p:nvSpPr>
        <p:spPr>
          <a:xfrm>
            <a:off x="839788" y="1297858"/>
            <a:ext cx="5157787" cy="4891805"/>
          </a:xfrm>
        </p:spPr>
        <p:txBody>
          <a:bodyPr>
            <a:normAutofit/>
          </a:bodyPr>
          <a:lstStyle/>
          <a:p>
            <a:pPr marL="0" indent="0">
              <a:buNone/>
            </a:pPr>
            <a:r>
              <a:rPr lang="hr-HR" b="1" dirty="0"/>
              <a:t>AKTIVNOST: Zašto ne ti?</a:t>
            </a:r>
          </a:p>
          <a:p>
            <a:pPr marL="0" indent="0">
              <a:buNone/>
            </a:pPr>
            <a:endParaRPr lang="hr-HR" b="1" dirty="0"/>
          </a:p>
          <a:p>
            <a:r>
              <a:rPr lang="hr-HR" dirty="0"/>
              <a:t>Skupine: ministranti, zbor, čitači, karitativna djelatnost.</a:t>
            </a:r>
          </a:p>
          <a:p>
            <a:r>
              <a:rPr lang="hr-HR" dirty="0"/>
              <a:t>Osmišljavanje načina djelovanja pojedine skupine:</a:t>
            </a:r>
          </a:p>
          <a:p>
            <a:pPr marL="0" indent="0">
              <a:buNone/>
            </a:pPr>
            <a:endParaRPr lang="hr-HR" sz="500" dirty="0"/>
          </a:p>
          <a:p>
            <a:pPr marL="971550" lvl="1" indent="-514350">
              <a:buFont typeface="+mj-lt"/>
              <a:buAutoNum type="arabicPeriod"/>
            </a:pPr>
            <a:r>
              <a:rPr lang="hr-HR" sz="2800" dirty="0"/>
              <a:t>talenti</a:t>
            </a:r>
          </a:p>
          <a:p>
            <a:pPr marL="971550" lvl="1" indent="-514350">
              <a:buFont typeface="+mj-lt"/>
              <a:buAutoNum type="arabicPeriod"/>
            </a:pPr>
            <a:r>
              <a:rPr lang="hr-HR" sz="2800" dirty="0"/>
              <a:t>pravila skupine</a:t>
            </a:r>
          </a:p>
          <a:p>
            <a:pPr marL="971550" lvl="1" indent="-514350">
              <a:buFont typeface="+mj-lt"/>
              <a:buAutoNum type="arabicPeriod"/>
            </a:pPr>
            <a:r>
              <a:rPr lang="hr-HR" sz="2800" dirty="0"/>
              <a:t>plodovi sudjelovanja</a:t>
            </a:r>
          </a:p>
        </p:txBody>
      </p:sp>
      <p:sp>
        <p:nvSpPr>
          <p:cNvPr id="5" name="Rezervirano mjesto teksta 4">
            <a:extLst>
              <a:ext uri="{FF2B5EF4-FFF2-40B4-BE49-F238E27FC236}">
                <a16:creationId xmlns:a16="http://schemas.microsoft.com/office/drawing/2014/main" id="{4FF01092-4EAC-40E9-8182-3028C7B6E1F3}"/>
              </a:ext>
            </a:extLst>
          </p:cNvPr>
          <p:cNvSpPr>
            <a:spLocks noGrp="1"/>
          </p:cNvSpPr>
          <p:nvPr>
            <p:ph type="body" sz="quarter" idx="3"/>
          </p:nvPr>
        </p:nvSpPr>
        <p:spPr>
          <a:xfrm>
            <a:off x="6172200" y="1209367"/>
            <a:ext cx="5183188" cy="845575"/>
          </a:xfrm>
        </p:spPr>
        <p:txBody>
          <a:bodyPr>
            <a:noAutofit/>
          </a:bodyPr>
          <a:lstStyle/>
          <a:p>
            <a:r>
              <a:rPr lang="hr-HR" sz="2800" dirty="0"/>
              <a:t>Digitalni alat: </a:t>
            </a:r>
            <a:r>
              <a:rPr lang="hr-HR" sz="2800" b="0" dirty="0" err="1"/>
              <a:t>learningapps</a:t>
            </a:r>
            <a:r>
              <a:rPr lang="hr-HR" sz="2800" b="0" dirty="0"/>
              <a:t> (tabelarni raspored)</a:t>
            </a:r>
          </a:p>
        </p:txBody>
      </p:sp>
      <p:graphicFrame>
        <p:nvGraphicFramePr>
          <p:cNvPr id="8" name="Rezervirano mjesto sadržaja 7">
            <a:extLst>
              <a:ext uri="{FF2B5EF4-FFF2-40B4-BE49-F238E27FC236}">
                <a16:creationId xmlns:a16="http://schemas.microsoft.com/office/drawing/2014/main" id="{E3FB5C57-3937-48DB-9FC4-B09DA69DAB3D}"/>
              </a:ext>
            </a:extLst>
          </p:cNvPr>
          <p:cNvGraphicFramePr>
            <a:graphicFrameLocks noGrp="1"/>
          </p:cNvGraphicFramePr>
          <p:nvPr>
            <p:ph sz="quarter" idx="4"/>
            <p:extLst>
              <p:ext uri="{D42A27DB-BD31-4B8C-83A1-F6EECF244321}">
                <p14:modId xmlns:p14="http://schemas.microsoft.com/office/powerpoint/2010/main" val="3098044313"/>
              </p:ext>
            </p:extLst>
          </p:nvPr>
        </p:nvGraphicFramePr>
        <p:xfrm>
          <a:off x="6172198" y="2713383"/>
          <a:ext cx="5625549" cy="3150704"/>
        </p:xfrm>
        <a:graphic>
          <a:graphicData uri="http://schemas.openxmlformats.org/drawingml/2006/table">
            <a:tbl>
              <a:tblPr firstRow="1" bandRow="1">
                <a:tableStyleId>{5C22544A-7EE6-4342-B048-85BDC9FD1C3A}</a:tableStyleId>
              </a:tblPr>
              <a:tblGrid>
                <a:gridCol w="1406387">
                  <a:extLst>
                    <a:ext uri="{9D8B030D-6E8A-4147-A177-3AD203B41FA5}">
                      <a16:colId xmlns:a16="http://schemas.microsoft.com/office/drawing/2014/main" val="1114933494"/>
                    </a:ext>
                  </a:extLst>
                </a:gridCol>
                <a:gridCol w="1207606">
                  <a:extLst>
                    <a:ext uri="{9D8B030D-6E8A-4147-A177-3AD203B41FA5}">
                      <a16:colId xmlns:a16="http://schemas.microsoft.com/office/drawing/2014/main" val="2620572998"/>
                    </a:ext>
                  </a:extLst>
                </a:gridCol>
                <a:gridCol w="1508150">
                  <a:extLst>
                    <a:ext uri="{9D8B030D-6E8A-4147-A177-3AD203B41FA5}">
                      <a16:colId xmlns:a16="http://schemas.microsoft.com/office/drawing/2014/main" val="2472001597"/>
                    </a:ext>
                  </a:extLst>
                </a:gridCol>
                <a:gridCol w="1503406">
                  <a:extLst>
                    <a:ext uri="{9D8B030D-6E8A-4147-A177-3AD203B41FA5}">
                      <a16:colId xmlns:a16="http://schemas.microsoft.com/office/drawing/2014/main" val="1125978870"/>
                    </a:ext>
                  </a:extLst>
                </a:gridCol>
              </a:tblGrid>
              <a:tr h="767479">
                <a:tc>
                  <a:txBody>
                    <a:bodyPr/>
                    <a:lstStyle/>
                    <a:p>
                      <a:pPr algn="ctr"/>
                      <a:r>
                        <a:rPr lang="hr-HR" sz="1600" dirty="0"/>
                        <a:t>MNISTRANTI</a:t>
                      </a:r>
                    </a:p>
                  </a:txBody>
                  <a:tcPr/>
                </a:tc>
                <a:tc>
                  <a:txBody>
                    <a:bodyPr/>
                    <a:lstStyle/>
                    <a:p>
                      <a:pPr algn="ctr"/>
                      <a:r>
                        <a:rPr lang="hr-HR" sz="1600" dirty="0"/>
                        <a:t>ZBOR</a:t>
                      </a:r>
                    </a:p>
                  </a:txBody>
                  <a:tcPr/>
                </a:tc>
                <a:tc>
                  <a:txBody>
                    <a:bodyPr/>
                    <a:lstStyle/>
                    <a:p>
                      <a:pPr algn="ctr"/>
                      <a:r>
                        <a:rPr lang="hr-HR" sz="1600" dirty="0"/>
                        <a:t>ČITAČI</a:t>
                      </a:r>
                    </a:p>
                  </a:txBody>
                  <a:tcPr/>
                </a:tc>
                <a:tc>
                  <a:txBody>
                    <a:bodyPr/>
                    <a:lstStyle/>
                    <a:p>
                      <a:pPr algn="ctr"/>
                      <a:r>
                        <a:rPr lang="hr-HR" sz="1600" dirty="0"/>
                        <a:t>KARIT. DJELATNOST</a:t>
                      </a:r>
                    </a:p>
                  </a:txBody>
                  <a:tcPr/>
                </a:tc>
                <a:extLst>
                  <a:ext uri="{0D108BD9-81ED-4DB2-BD59-A6C34878D82A}">
                    <a16:rowId xmlns:a16="http://schemas.microsoft.com/office/drawing/2014/main" val="1952641726"/>
                  </a:ext>
                </a:extLst>
              </a:tr>
              <a:tr h="2383225">
                <a:tc>
                  <a:txBody>
                    <a:bodyPr/>
                    <a:lstStyle/>
                    <a:p>
                      <a:pPr marL="285750" indent="-285750">
                        <a:buFont typeface="Wingdings" panose="05000000000000000000" pitchFamily="2" charset="2"/>
                        <a:buChar char="ü"/>
                      </a:pPr>
                      <a:r>
                        <a:rPr lang="hr-HR" sz="1600" dirty="0"/>
                        <a:t>Pobožnost </a:t>
                      </a:r>
                    </a:p>
                    <a:p>
                      <a:pPr marL="285750" indent="-285750">
                        <a:buFont typeface="Wingdings" panose="05000000000000000000" pitchFamily="2" charset="2"/>
                        <a:buChar char="ü"/>
                      </a:pPr>
                      <a:r>
                        <a:rPr lang="hr-HR" sz="1600" dirty="0"/>
                        <a:t>Timski rad</a:t>
                      </a:r>
                    </a:p>
                    <a:p>
                      <a:pPr marL="285750" indent="-285750">
                        <a:buFont typeface="Wingdings" panose="05000000000000000000" pitchFamily="2" charset="2"/>
                        <a:buChar char="ü"/>
                      </a:pPr>
                      <a:r>
                        <a:rPr lang="hr-HR" sz="1600" dirty="0"/>
                        <a:t>Pomoć svećeniku</a:t>
                      </a:r>
                    </a:p>
                    <a:p>
                      <a:endParaRPr lang="hr-HR" sz="1600" dirty="0"/>
                    </a:p>
                  </a:txBody>
                  <a:tcPr/>
                </a:tc>
                <a:tc>
                  <a:txBody>
                    <a:bodyPr/>
                    <a:lstStyle/>
                    <a:p>
                      <a:pPr marL="285750" indent="-285750">
                        <a:buFont typeface="Wingdings" panose="05000000000000000000" pitchFamily="2" charset="2"/>
                        <a:buChar char="ü"/>
                      </a:pPr>
                      <a:r>
                        <a:rPr lang="hr-HR" sz="1600" dirty="0"/>
                        <a:t>Muzikalnost</a:t>
                      </a:r>
                    </a:p>
                    <a:p>
                      <a:pPr marL="285750" indent="-285750">
                        <a:buFont typeface="Wingdings" panose="05000000000000000000" pitchFamily="2" charset="2"/>
                        <a:buChar char="ü"/>
                      </a:pPr>
                      <a:r>
                        <a:rPr lang="hr-HR" sz="1600" dirty="0"/>
                        <a:t>Slušanje drugih </a:t>
                      </a:r>
                    </a:p>
                    <a:p>
                      <a:pPr marL="285750" indent="-285750">
                        <a:buFont typeface="Wingdings" panose="05000000000000000000" pitchFamily="2" charset="2"/>
                        <a:buChar char="ü"/>
                      </a:pPr>
                      <a:r>
                        <a:rPr lang="hr-HR" sz="1600" dirty="0"/>
                        <a:t>Slavljenje Boga </a:t>
                      </a:r>
                    </a:p>
                  </a:txBody>
                  <a:tcPr/>
                </a:tc>
                <a:tc>
                  <a:txBody>
                    <a:bodyPr/>
                    <a:lstStyle/>
                    <a:p>
                      <a:pPr marL="285750" indent="-285750">
                        <a:buFont typeface="Wingdings" panose="05000000000000000000" pitchFamily="2" charset="2"/>
                        <a:buChar char="ü"/>
                      </a:pPr>
                      <a:r>
                        <a:rPr lang="hr-HR" sz="1600" dirty="0"/>
                        <a:t>Čitalačka sposobnost</a:t>
                      </a:r>
                    </a:p>
                    <a:p>
                      <a:pPr marL="285750" indent="-285750">
                        <a:buFont typeface="Wingdings" panose="05000000000000000000" pitchFamily="2" charset="2"/>
                        <a:buChar char="ü"/>
                      </a:pPr>
                      <a:r>
                        <a:rPr lang="hr-HR" sz="1600" dirty="0"/>
                        <a:t>Samostalno vježbanje</a:t>
                      </a:r>
                    </a:p>
                    <a:p>
                      <a:pPr marL="285750" indent="-285750">
                        <a:buFont typeface="Wingdings" panose="05000000000000000000" pitchFamily="2" charset="2"/>
                        <a:buChar char="ü"/>
                      </a:pPr>
                      <a:r>
                        <a:rPr lang="hr-HR" sz="1600" dirty="0"/>
                        <a:t>Bolje poznavanje Božje riječi</a:t>
                      </a:r>
                    </a:p>
                  </a:txBody>
                  <a:tcPr/>
                </a:tc>
                <a:tc>
                  <a:txBody>
                    <a:bodyPr/>
                    <a:lstStyle/>
                    <a:p>
                      <a:pPr marL="285750" indent="-285750">
                        <a:buFont typeface="Wingdings" panose="05000000000000000000" pitchFamily="2" charset="2"/>
                        <a:buChar char="ü"/>
                      </a:pPr>
                      <a:r>
                        <a:rPr lang="hr-HR" sz="1600" dirty="0"/>
                        <a:t>Kreativnost</a:t>
                      </a:r>
                    </a:p>
                    <a:p>
                      <a:pPr marL="285750" indent="-285750">
                        <a:buFont typeface="Wingdings" panose="05000000000000000000" pitchFamily="2" charset="2"/>
                        <a:buChar char="ü"/>
                      </a:pPr>
                      <a:r>
                        <a:rPr lang="hr-HR" sz="1600" dirty="0"/>
                        <a:t>Podjela zadataka</a:t>
                      </a:r>
                    </a:p>
                    <a:p>
                      <a:pPr marL="285750" indent="-285750">
                        <a:buFont typeface="Wingdings" panose="05000000000000000000" pitchFamily="2" charset="2"/>
                        <a:buChar char="ü"/>
                      </a:pPr>
                      <a:r>
                        <a:rPr lang="hr-HR" sz="1600" dirty="0"/>
                        <a:t>Razvijanje osjećaja solidarnosti</a:t>
                      </a:r>
                    </a:p>
                    <a:p>
                      <a:endParaRPr lang="hr-HR" sz="1600" dirty="0"/>
                    </a:p>
                  </a:txBody>
                  <a:tcPr/>
                </a:tc>
                <a:extLst>
                  <a:ext uri="{0D108BD9-81ED-4DB2-BD59-A6C34878D82A}">
                    <a16:rowId xmlns:a16="http://schemas.microsoft.com/office/drawing/2014/main" val="3203905672"/>
                  </a:ext>
                </a:extLst>
              </a:tr>
            </a:tbl>
          </a:graphicData>
        </a:graphic>
      </p:graphicFrame>
    </p:spTree>
    <p:extLst>
      <p:ext uri="{BB962C8B-B14F-4D97-AF65-F5344CB8AC3E}">
        <p14:creationId xmlns:p14="http://schemas.microsoft.com/office/powerpoint/2010/main" val="178623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a:extLst>
              <a:ext uri="{FF2B5EF4-FFF2-40B4-BE49-F238E27FC236}">
                <a16:creationId xmlns:a16="http://schemas.microsoft.com/office/drawing/2014/main" id="{4AC5F893-2845-43BF-A98C-7C711FE5CF23}"/>
              </a:ext>
            </a:extLst>
          </p:cNvPr>
          <p:cNvSpPr>
            <a:spLocks noGrp="1"/>
          </p:cNvSpPr>
          <p:nvPr>
            <p:ph type="title"/>
          </p:nvPr>
        </p:nvSpPr>
        <p:spPr>
          <a:xfrm>
            <a:off x="838200" y="147485"/>
            <a:ext cx="10515600" cy="983225"/>
          </a:xfrm>
        </p:spPr>
        <p:txBody>
          <a:bodyPr>
            <a:normAutofit/>
          </a:bodyPr>
          <a:lstStyle/>
          <a:p>
            <a:pPr algn="ctr"/>
            <a:r>
              <a:rPr lang="hr-HR" sz="3600" b="1" dirty="0">
                <a:solidFill>
                  <a:srgbClr val="7030A0"/>
                </a:solidFill>
              </a:rPr>
              <a:t>7. razred: MIROTVORSTVO</a:t>
            </a:r>
          </a:p>
        </p:txBody>
      </p:sp>
      <p:sp>
        <p:nvSpPr>
          <p:cNvPr id="8" name="Rezervirano mjesto sadržaja 7">
            <a:extLst>
              <a:ext uri="{FF2B5EF4-FFF2-40B4-BE49-F238E27FC236}">
                <a16:creationId xmlns:a16="http://schemas.microsoft.com/office/drawing/2014/main" id="{24B0A521-C64F-4868-BB0D-86C123163051}"/>
              </a:ext>
            </a:extLst>
          </p:cNvPr>
          <p:cNvSpPr>
            <a:spLocks noGrp="1"/>
          </p:cNvSpPr>
          <p:nvPr>
            <p:ph sz="half" idx="1"/>
          </p:nvPr>
        </p:nvSpPr>
        <p:spPr>
          <a:xfrm>
            <a:off x="481781" y="1130710"/>
            <a:ext cx="5538019" cy="5046253"/>
          </a:xfrm>
        </p:spPr>
        <p:txBody>
          <a:bodyPr>
            <a:noAutofit/>
          </a:bodyPr>
          <a:lstStyle/>
          <a:p>
            <a:pPr marL="0" indent="0">
              <a:buNone/>
            </a:pPr>
            <a:r>
              <a:rPr lang="hr-HR" b="1" dirty="0"/>
              <a:t>Iz enciklike</a:t>
            </a:r>
            <a:r>
              <a:rPr lang="hr-HR" dirty="0"/>
              <a:t>: </a:t>
            </a:r>
          </a:p>
          <a:p>
            <a:pPr marL="0" indent="0">
              <a:buNone/>
            </a:pPr>
            <a:r>
              <a:rPr lang="hr-HR" dirty="0"/>
              <a:t>„Rat je izobličenje odnosa, zlouporaba moći, strah od drugoga, poricanje svih prava, dramatičan napad na okoliš, neuspjeh politike i čovječanstva, sramotna predaja, poraz pred silama zla. Opravdavanjem preventivnih napada opravdavamo svjetski rat u dijelovima jer su sudbine zemalja na svjetskoj pozornici duboko isprepletene.” (FT 258)</a:t>
            </a:r>
          </a:p>
        </p:txBody>
      </p:sp>
      <p:sp>
        <p:nvSpPr>
          <p:cNvPr id="9" name="Rezervirano mjesto sadržaja 8">
            <a:extLst>
              <a:ext uri="{FF2B5EF4-FFF2-40B4-BE49-F238E27FC236}">
                <a16:creationId xmlns:a16="http://schemas.microsoft.com/office/drawing/2014/main" id="{54BA7B49-BDF6-498B-8393-1D58FAA1556B}"/>
              </a:ext>
            </a:extLst>
          </p:cNvPr>
          <p:cNvSpPr>
            <a:spLocks noGrp="1"/>
          </p:cNvSpPr>
          <p:nvPr>
            <p:ph sz="half" idx="2"/>
          </p:nvPr>
        </p:nvSpPr>
        <p:spPr>
          <a:xfrm>
            <a:off x="6172200" y="1130710"/>
            <a:ext cx="5181600" cy="3312081"/>
          </a:xfrm>
        </p:spPr>
        <p:txBody>
          <a:bodyPr>
            <a:normAutofit/>
          </a:bodyPr>
          <a:lstStyle/>
          <a:p>
            <a:r>
              <a:rPr lang="hr-HR" b="1" dirty="0"/>
              <a:t>OŠ KV C.7.1. </a:t>
            </a:r>
            <a:r>
              <a:rPr lang="hr-HR" dirty="0"/>
              <a:t>Učenik analizira i prosuđuje čovjekovo ponašanje u svjetlu Deset Božjih zapovijedi.</a:t>
            </a:r>
          </a:p>
          <a:p>
            <a:r>
              <a:rPr lang="hr-HR" b="1" dirty="0"/>
              <a:t>Iz razrade ishoda: </a:t>
            </a:r>
            <a:r>
              <a:rPr lang="hr-HR" dirty="0"/>
              <a:t>Učenik uočava da Božje zapovijedi čuvaju ljudsku slobodu i dostojanstvo osobe. Učenik imenuje načine zauzimanja za svaki ljudski život.</a:t>
            </a:r>
          </a:p>
        </p:txBody>
      </p:sp>
      <p:pic>
        <p:nvPicPr>
          <p:cNvPr id="10" name="Slika 9">
            <a:extLst>
              <a:ext uri="{FF2B5EF4-FFF2-40B4-BE49-F238E27FC236}">
                <a16:creationId xmlns:a16="http://schemas.microsoft.com/office/drawing/2014/main" id="{0AAD5F12-E97B-421A-A89E-25765E902E50}"/>
              </a:ext>
            </a:extLst>
          </p:cNvPr>
          <p:cNvPicPr>
            <a:picLocks noChangeAspect="1"/>
          </p:cNvPicPr>
          <p:nvPr/>
        </p:nvPicPr>
        <p:blipFill>
          <a:blip r:embed="rId2"/>
          <a:stretch>
            <a:fillRect/>
          </a:stretch>
        </p:blipFill>
        <p:spPr>
          <a:xfrm>
            <a:off x="6437821" y="4442791"/>
            <a:ext cx="5068379" cy="2350676"/>
          </a:xfrm>
          <a:prstGeom prst="rect">
            <a:avLst/>
          </a:prstGeom>
        </p:spPr>
      </p:pic>
    </p:spTree>
    <p:extLst>
      <p:ext uri="{BB962C8B-B14F-4D97-AF65-F5344CB8AC3E}">
        <p14:creationId xmlns:p14="http://schemas.microsoft.com/office/powerpoint/2010/main" val="191338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ED5938-085D-420E-B2F4-C7E558FB0392}"/>
              </a:ext>
            </a:extLst>
          </p:cNvPr>
          <p:cNvSpPr>
            <a:spLocks noGrp="1"/>
          </p:cNvSpPr>
          <p:nvPr>
            <p:ph type="title"/>
          </p:nvPr>
        </p:nvSpPr>
        <p:spPr>
          <a:xfrm>
            <a:off x="839788" y="200647"/>
            <a:ext cx="10515600" cy="930063"/>
          </a:xfrm>
        </p:spPr>
        <p:txBody>
          <a:bodyPr>
            <a:normAutofit/>
          </a:bodyPr>
          <a:lstStyle/>
          <a:p>
            <a:pPr algn="ctr"/>
            <a:r>
              <a:rPr lang="hr-HR" sz="3600" b="1" dirty="0">
                <a:solidFill>
                  <a:srgbClr val="7030A0"/>
                </a:solidFill>
              </a:rPr>
              <a:t>7. razred: MIROTVORSTVO</a:t>
            </a:r>
          </a:p>
        </p:txBody>
      </p:sp>
      <p:sp>
        <p:nvSpPr>
          <p:cNvPr id="6" name="Rezervirano mjesto sadržaja 5">
            <a:extLst>
              <a:ext uri="{FF2B5EF4-FFF2-40B4-BE49-F238E27FC236}">
                <a16:creationId xmlns:a16="http://schemas.microsoft.com/office/drawing/2014/main" id="{47531731-CABF-4636-A4E1-04BF5762BDDC}"/>
              </a:ext>
            </a:extLst>
          </p:cNvPr>
          <p:cNvSpPr>
            <a:spLocks noGrp="1"/>
          </p:cNvSpPr>
          <p:nvPr>
            <p:ph sz="half" idx="2"/>
          </p:nvPr>
        </p:nvSpPr>
        <p:spPr>
          <a:xfrm>
            <a:off x="839788" y="1219200"/>
            <a:ext cx="5157787" cy="2766391"/>
          </a:xfrm>
        </p:spPr>
        <p:txBody>
          <a:bodyPr>
            <a:normAutofit/>
          </a:bodyPr>
          <a:lstStyle/>
          <a:p>
            <a:pPr marL="0" indent="0">
              <a:buNone/>
            </a:pPr>
            <a:r>
              <a:rPr lang="hr-HR" b="1" dirty="0"/>
              <a:t>AKTIVNOST: Novinska vijest</a:t>
            </a:r>
            <a:endParaRPr lang="hr-HR" dirty="0"/>
          </a:p>
          <a:p>
            <a:pPr marL="0" indent="0">
              <a:buNone/>
            </a:pPr>
            <a:r>
              <a:rPr lang="hr-HR" dirty="0"/>
              <a:t>Uz prikazanu fotografiju učenici pišu zamišljenu novinsku vijest u kojoj se kritički osvrću na život civila, posebice djece, u ratom pogođenim područjima.</a:t>
            </a:r>
          </a:p>
        </p:txBody>
      </p:sp>
      <p:sp>
        <p:nvSpPr>
          <p:cNvPr id="7" name="Rezervirano mjesto teksta 6">
            <a:extLst>
              <a:ext uri="{FF2B5EF4-FFF2-40B4-BE49-F238E27FC236}">
                <a16:creationId xmlns:a16="http://schemas.microsoft.com/office/drawing/2014/main" id="{DCC5E30E-ED8C-4C38-B1F2-8E9FFAD0E027}"/>
              </a:ext>
            </a:extLst>
          </p:cNvPr>
          <p:cNvSpPr>
            <a:spLocks noGrp="1"/>
          </p:cNvSpPr>
          <p:nvPr>
            <p:ph type="body" sz="quarter" idx="3"/>
          </p:nvPr>
        </p:nvSpPr>
        <p:spPr>
          <a:xfrm>
            <a:off x="6172200" y="1219201"/>
            <a:ext cx="5183188" cy="521110"/>
          </a:xfrm>
        </p:spPr>
        <p:txBody>
          <a:bodyPr>
            <a:normAutofit/>
          </a:bodyPr>
          <a:lstStyle/>
          <a:p>
            <a:pPr algn="ctr"/>
            <a:r>
              <a:rPr lang="hr-HR" sz="2800" dirty="0"/>
              <a:t>Digitalni alat: </a:t>
            </a:r>
            <a:r>
              <a:rPr lang="hr-HR" sz="2800" b="0" dirty="0" err="1"/>
              <a:t>Padlet</a:t>
            </a:r>
            <a:r>
              <a:rPr lang="hr-HR" sz="2800" b="0" dirty="0"/>
              <a:t> </a:t>
            </a:r>
          </a:p>
        </p:txBody>
      </p:sp>
      <p:pic>
        <p:nvPicPr>
          <p:cNvPr id="14" name="Rezervirano mjesto sadržaja 13">
            <a:extLst>
              <a:ext uri="{FF2B5EF4-FFF2-40B4-BE49-F238E27FC236}">
                <a16:creationId xmlns:a16="http://schemas.microsoft.com/office/drawing/2014/main" id="{F44EF9F7-B8A4-485F-8387-B56B4C1B7CDC}"/>
              </a:ext>
            </a:extLst>
          </p:cNvPr>
          <p:cNvPicPr>
            <a:picLocks noGrp="1" noChangeAspect="1"/>
          </p:cNvPicPr>
          <p:nvPr>
            <p:ph sz="quarter" idx="4"/>
          </p:nvPr>
        </p:nvPicPr>
        <p:blipFill>
          <a:blip r:embed="rId2"/>
          <a:stretch>
            <a:fillRect/>
          </a:stretch>
        </p:blipFill>
        <p:spPr>
          <a:xfrm>
            <a:off x="6645196" y="2192595"/>
            <a:ext cx="5025765" cy="3255084"/>
          </a:xfrm>
          <a:prstGeom prst="rect">
            <a:avLst/>
          </a:prstGeom>
        </p:spPr>
      </p:pic>
      <p:pic>
        <p:nvPicPr>
          <p:cNvPr id="13" name="Slika 12">
            <a:extLst>
              <a:ext uri="{FF2B5EF4-FFF2-40B4-BE49-F238E27FC236}">
                <a16:creationId xmlns:a16="http://schemas.microsoft.com/office/drawing/2014/main" id="{00D82FD1-48E6-435F-A265-A94DFFBD07E0}"/>
              </a:ext>
            </a:extLst>
          </p:cNvPr>
          <p:cNvPicPr>
            <a:picLocks noChangeAspect="1"/>
          </p:cNvPicPr>
          <p:nvPr/>
        </p:nvPicPr>
        <p:blipFill>
          <a:blip r:embed="rId3"/>
          <a:stretch>
            <a:fillRect/>
          </a:stretch>
        </p:blipFill>
        <p:spPr>
          <a:xfrm>
            <a:off x="839788" y="3728729"/>
            <a:ext cx="4945981" cy="2928624"/>
          </a:xfrm>
          <a:prstGeom prst="rect">
            <a:avLst/>
          </a:prstGeom>
        </p:spPr>
      </p:pic>
    </p:spTree>
    <p:extLst>
      <p:ext uri="{BB962C8B-B14F-4D97-AF65-F5344CB8AC3E}">
        <p14:creationId xmlns:p14="http://schemas.microsoft.com/office/powerpoint/2010/main" val="172308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a:extLst>
              <a:ext uri="{FF2B5EF4-FFF2-40B4-BE49-F238E27FC236}">
                <a16:creationId xmlns:a16="http://schemas.microsoft.com/office/drawing/2014/main" id="{A9E03C9F-DC73-46A6-850A-06586F1B32C5}"/>
              </a:ext>
            </a:extLst>
          </p:cNvPr>
          <p:cNvSpPr>
            <a:spLocks noGrp="1"/>
          </p:cNvSpPr>
          <p:nvPr>
            <p:ph type="title"/>
          </p:nvPr>
        </p:nvSpPr>
        <p:spPr>
          <a:xfrm>
            <a:off x="838200" y="18567"/>
            <a:ext cx="10515600" cy="895833"/>
          </a:xfrm>
        </p:spPr>
        <p:txBody>
          <a:bodyPr>
            <a:normAutofit/>
          </a:bodyPr>
          <a:lstStyle/>
          <a:p>
            <a:pPr algn="ctr"/>
            <a:r>
              <a:rPr lang="hr-HR" sz="3600" b="1" dirty="0">
                <a:solidFill>
                  <a:srgbClr val="7030A0"/>
                </a:solidFill>
              </a:rPr>
              <a:t>7. razred: PRAVEDNOST</a:t>
            </a:r>
          </a:p>
        </p:txBody>
      </p:sp>
      <p:sp>
        <p:nvSpPr>
          <p:cNvPr id="8" name="Rezervirano mjesto sadržaja 7">
            <a:extLst>
              <a:ext uri="{FF2B5EF4-FFF2-40B4-BE49-F238E27FC236}">
                <a16:creationId xmlns:a16="http://schemas.microsoft.com/office/drawing/2014/main" id="{A30110DD-135F-4AE1-AD38-57C40BD14C8E}"/>
              </a:ext>
            </a:extLst>
          </p:cNvPr>
          <p:cNvSpPr>
            <a:spLocks noGrp="1"/>
          </p:cNvSpPr>
          <p:nvPr>
            <p:ph sz="half" idx="1"/>
          </p:nvPr>
        </p:nvSpPr>
        <p:spPr>
          <a:xfrm>
            <a:off x="838200" y="1071716"/>
            <a:ext cx="5181600" cy="3371075"/>
          </a:xfrm>
        </p:spPr>
        <p:txBody>
          <a:bodyPr>
            <a:normAutofit/>
          </a:bodyPr>
          <a:lstStyle/>
          <a:p>
            <a:pPr marL="0" indent="0">
              <a:buNone/>
            </a:pPr>
            <a:r>
              <a:rPr lang="hr-HR" b="1" dirty="0"/>
              <a:t>Iz enciklike</a:t>
            </a:r>
            <a:r>
              <a:rPr lang="hr-HR" dirty="0"/>
              <a:t>: </a:t>
            </a:r>
          </a:p>
          <a:p>
            <a:pPr marL="0" indent="0">
              <a:buNone/>
            </a:pPr>
            <a:r>
              <a:rPr lang="hr-HR" dirty="0"/>
              <a:t>„Pravednost je stalna i trajna volja dati svakome njegovo pravo. Na globalnom planu treba se zalagati za  učinkovitu raspodjelu političke, gospodarske, obrambene i tehnološke moći.„ (FT 137)</a:t>
            </a:r>
          </a:p>
        </p:txBody>
      </p:sp>
      <p:sp>
        <p:nvSpPr>
          <p:cNvPr id="9" name="Rezervirano mjesto sadržaja 8">
            <a:extLst>
              <a:ext uri="{FF2B5EF4-FFF2-40B4-BE49-F238E27FC236}">
                <a16:creationId xmlns:a16="http://schemas.microsoft.com/office/drawing/2014/main" id="{5711E28E-41F9-40BC-9595-5943DD904E3E}"/>
              </a:ext>
            </a:extLst>
          </p:cNvPr>
          <p:cNvSpPr>
            <a:spLocks noGrp="1"/>
          </p:cNvSpPr>
          <p:nvPr>
            <p:ph sz="half" idx="2"/>
          </p:nvPr>
        </p:nvSpPr>
        <p:spPr>
          <a:xfrm>
            <a:off x="6172200" y="1071716"/>
            <a:ext cx="5181600" cy="5105247"/>
          </a:xfrm>
        </p:spPr>
        <p:txBody>
          <a:bodyPr>
            <a:normAutofit/>
          </a:bodyPr>
          <a:lstStyle/>
          <a:p>
            <a:r>
              <a:rPr lang="hr-HR" b="1" dirty="0"/>
              <a:t>OŠ KV C.7.1. </a:t>
            </a:r>
            <a:r>
              <a:rPr lang="hr-HR" dirty="0"/>
              <a:t>Učenik analizira i prosuđuje čovjekovo ponašanje u svjetlu Deset Božjih zapovijedi.</a:t>
            </a:r>
          </a:p>
          <a:p>
            <a:r>
              <a:rPr lang="hr-HR" b="1" dirty="0"/>
              <a:t>Iz razrade ishoda</a:t>
            </a:r>
            <a:r>
              <a:rPr lang="hr-HR" dirty="0"/>
              <a:t>: Učenik prepoznaje i navodi konkretne situacije poštivanja i kršenja zapovijedi. Učenik prepoznaje korupciju u različitim društvenim situacijama kao direktnu povredu sedme i desete Božje zapovijedi. </a:t>
            </a:r>
          </a:p>
        </p:txBody>
      </p:sp>
      <p:pic>
        <p:nvPicPr>
          <p:cNvPr id="2" name="Slika 1">
            <a:extLst>
              <a:ext uri="{FF2B5EF4-FFF2-40B4-BE49-F238E27FC236}">
                <a16:creationId xmlns:a16="http://schemas.microsoft.com/office/drawing/2014/main" id="{981BF838-AA67-4897-BDAD-DF8BDC5FD85F}"/>
              </a:ext>
            </a:extLst>
          </p:cNvPr>
          <p:cNvPicPr>
            <a:picLocks noChangeAspect="1"/>
          </p:cNvPicPr>
          <p:nvPr/>
        </p:nvPicPr>
        <p:blipFill>
          <a:blip r:embed="rId2"/>
          <a:stretch>
            <a:fillRect/>
          </a:stretch>
        </p:blipFill>
        <p:spPr>
          <a:xfrm>
            <a:off x="3933788" y="4106723"/>
            <a:ext cx="2557960" cy="2569379"/>
          </a:xfrm>
          <a:prstGeom prst="rect">
            <a:avLst/>
          </a:prstGeom>
        </p:spPr>
      </p:pic>
    </p:spTree>
    <p:extLst>
      <p:ext uri="{BB962C8B-B14F-4D97-AF65-F5344CB8AC3E}">
        <p14:creationId xmlns:p14="http://schemas.microsoft.com/office/powerpoint/2010/main" val="422969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EAC8F0-2B6B-42E1-AE0B-BBD42415FC93}"/>
              </a:ext>
            </a:extLst>
          </p:cNvPr>
          <p:cNvSpPr>
            <a:spLocks noGrp="1"/>
          </p:cNvSpPr>
          <p:nvPr>
            <p:ph type="title"/>
          </p:nvPr>
        </p:nvSpPr>
        <p:spPr>
          <a:xfrm>
            <a:off x="839788" y="1"/>
            <a:ext cx="10515600" cy="1002889"/>
          </a:xfrm>
        </p:spPr>
        <p:txBody>
          <a:bodyPr>
            <a:normAutofit/>
          </a:bodyPr>
          <a:lstStyle/>
          <a:p>
            <a:pPr algn="ctr"/>
            <a:r>
              <a:rPr lang="pl-PL" sz="3600" b="1" dirty="0">
                <a:solidFill>
                  <a:srgbClr val="7030A0"/>
                </a:solidFill>
              </a:rPr>
              <a:t>7. razred: PRAVEDNOST</a:t>
            </a:r>
            <a:endParaRPr lang="hr-HR" sz="3600" b="1" dirty="0">
              <a:solidFill>
                <a:srgbClr val="7030A0"/>
              </a:solidFill>
            </a:endParaRPr>
          </a:p>
        </p:txBody>
      </p:sp>
      <p:sp>
        <p:nvSpPr>
          <p:cNvPr id="3" name="Rezervirano mjesto sadržaja 2">
            <a:extLst>
              <a:ext uri="{FF2B5EF4-FFF2-40B4-BE49-F238E27FC236}">
                <a16:creationId xmlns:a16="http://schemas.microsoft.com/office/drawing/2014/main" id="{A0D9A02C-80CE-4523-BC4A-E285F721A2A9}"/>
              </a:ext>
            </a:extLst>
          </p:cNvPr>
          <p:cNvSpPr>
            <a:spLocks noGrp="1"/>
          </p:cNvSpPr>
          <p:nvPr>
            <p:ph sz="half" idx="2"/>
          </p:nvPr>
        </p:nvSpPr>
        <p:spPr>
          <a:xfrm>
            <a:off x="839788" y="1179871"/>
            <a:ext cx="5157787" cy="5009792"/>
          </a:xfrm>
        </p:spPr>
        <p:txBody>
          <a:bodyPr>
            <a:normAutofit/>
          </a:bodyPr>
          <a:lstStyle/>
          <a:p>
            <a:pPr marL="0" indent="0" algn="ctr">
              <a:buNone/>
            </a:pPr>
            <a:r>
              <a:rPr lang="hr-HR" b="1" dirty="0"/>
              <a:t>AKTIVNOST: Simulacija stvarne    situacije</a:t>
            </a:r>
          </a:p>
          <a:p>
            <a:endParaRPr lang="hr-HR" dirty="0"/>
          </a:p>
          <a:p>
            <a:r>
              <a:rPr lang="hr-HR" dirty="0"/>
              <a:t>Situacije: čekanje u redu u bolnici, zapošljavanje, upis u školu, napredovanje u poslu. </a:t>
            </a:r>
          </a:p>
          <a:p>
            <a:r>
              <a:rPr lang="hr-HR" dirty="0"/>
              <a:t>Radi li se ovdje o potencijalnoj korupciji? Obrazloži svoj odgovor.</a:t>
            </a:r>
          </a:p>
          <a:p>
            <a:r>
              <a:rPr lang="hr-HR" dirty="0"/>
              <a:t>Kako bi ti postupio u navedenoj situaciji?</a:t>
            </a:r>
          </a:p>
          <a:p>
            <a:endParaRPr lang="hr-HR" dirty="0"/>
          </a:p>
        </p:txBody>
      </p:sp>
      <p:pic>
        <p:nvPicPr>
          <p:cNvPr id="9" name="Rezervirano mjesto sadržaja 8">
            <a:extLst>
              <a:ext uri="{FF2B5EF4-FFF2-40B4-BE49-F238E27FC236}">
                <a16:creationId xmlns:a16="http://schemas.microsoft.com/office/drawing/2014/main" id="{AF0AD80A-A046-4A15-8696-940926665D9B}"/>
              </a:ext>
            </a:extLst>
          </p:cNvPr>
          <p:cNvPicPr>
            <a:picLocks noGrp="1" noChangeAspect="1"/>
          </p:cNvPicPr>
          <p:nvPr>
            <p:ph sz="quarter" idx="4"/>
          </p:nvPr>
        </p:nvPicPr>
        <p:blipFill>
          <a:blip r:embed="rId2"/>
          <a:stretch>
            <a:fillRect/>
          </a:stretch>
        </p:blipFill>
        <p:spPr>
          <a:xfrm>
            <a:off x="7615663" y="958791"/>
            <a:ext cx="4055227" cy="5451952"/>
          </a:xfrm>
          <a:prstGeom prst="rect">
            <a:avLst/>
          </a:prstGeom>
        </p:spPr>
      </p:pic>
    </p:spTree>
    <p:extLst>
      <p:ext uri="{BB962C8B-B14F-4D97-AF65-F5344CB8AC3E}">
        <p14:creationId xmlns:p14="http://schemas.microsoft.com/office/powerpoint/2010/main" val="3763329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6471B4-48F6-4243-A9B9-2EC487A5CCFB}"/>
              </a:ext>
            </a:extLst>
          </p:cNvPr>
          <p:cNvSpPr>
            <a:spLocks noGrp="1"/>
          </p:cNvSpPr>
          <p:nvPr>
            <p:ph type="title"/>
          </p:nvPr>
        </p:nvSpPr>
        <p:spPr>
          <a:xfrm>
            <a:off x="838200" y="365125"/>
            <a:ext cx="10515600" cy="775417"/>
          </a:xfrm>
        </p:spPr>
        <p:txBody>
          <a:bodyPr>
            <a:normAutofit/>
          </a:bodyPr>
          <a:lstStyle/>
          <a:p>
            <a:pPr algn="ctr"/>
            <a:r>
              <a:rPr lang="hr-HR" sz="3600" b="1" dirty="0">
                <a:solidFill>
                  <a:srgbClr val="7030A0"/>
                </a:solidFill>
              </a:rPr>
              <a:t>8. razred: TOLERANCIJA</a:t>
            </a:r>
          </a:p>
        </p:txBody>
      </p:sp>
      <p:sp>
        <p:nvSpPr>
          <p:cNvPr id="3" name="Rezervirano mjesto sadržaja 2">
            <a:extLst>
              <a:ext uri="{FF2B5EF4-FFF2-40B4-BE49-F238E27FC236}">
                <a16:creationId xmlns:a16="http://schemas.microsoft.com/office/drawing/2014/main" id="{9F519015-FC7B-4D08-88C5-E51520049705}"/>
              </a:ext>
            </a:extLst>
          </p:cNvPr>
          <p:cNvSpPr>
            <a:spLocks noGrp="1"/>
          </p:cNvSpPr>
          <p:nvPr>
            <p:ph sz="half" idx="1"/>
          </p:nvPr>
        </p:nvSpPr>
        <p:spPr>
          <a:xfrm>
            <a:off x="540774" y="1248697"/>
            <a:ext cx="5479026" cy="4928266"/>
          </a:xfrm>
        </p:spPr>
        <p:txBody>
          <a:bodyPr>
            <a:normAutofit/>
          </a:bodyPr>
          <a:lstStyle/>
          <a:p>
            <a:pPr marL="0" indent="0">
              <a:buNone/>
            </a:pPr>
            <a:r>
              <a:rPr lang="hr-HR" b="1" dirty="0"/>
              <a:t>Iz enciklike</a:t>
            </a:r>
            <a:r>
              <a:rPr lang="hr-HR" dirty="0"/>
              <a:t>: </a:t>
            </a:r>
          </a:p>
          <a:p>
            <a:pPr marL="0" indent="0">
              <a:buNone/>
            </a:pPr>
            <a:r>
              <a:rPr lang="hr-HR" dirty="0"/>
              <a:t>„Priče migranata su priče o susretu između pojedinaca i kultura. Ako im se pomogne u integraciji, migranti su blagoslov, bogatstvo i novi dar koji potiče razvoj društva. Stoga naši napori oko imigranata moraju biti prihvaćanje, zaštita, promicanje i integriranje. Zadržati svoj identitet ali biti otvoren za razlike u ime ljudskog bratstva.” (FT 129)</a:t>
            </a:r>
          </a:p>
        </p:txBody>
      </p:sp>
      <p:sp>
        <p:nvSpPr>
          <p:cNvPr id="4" name="Rezervirano mjesto sadržaja 3">
            <a:extLst>
              <a:ext uri="{FF2B5EF4-FFF2-40B4-BE49-F238E27FC236}">
                <a16:creationId xmlns:a16="http://schemas.microsoft.com/office/drawing/2014/main" id="{4418D1D7-796F-40B0-9AD0-8FE99CAF96B7}"/>
              </a:ext>
            </a:extLst>
          </p:cNvPr>
          <p:cNvSpPr>
            <a:spLocks noGrp="1"/>
          </p:cNvSpPr>
          <p:nvPr>
            <p:ph sz="half" idx="2"/>
          </p:nvPr>
        </p:nvSpPr>
        <p:spPr>
          <a:xfrm>
            <a:off x="6172199" y="1248697"/>
            <a:ext cx="5813323" cy="5358580"/>
          </a:xfrm>
        </p:spPr>
        <p:txBody>
          <a:bodyPr>
            <a:noAutofit/>
          </a:bodyPr>
          <a:lstStyle/>
          <a:p>
            <a:r>
              <a:rPr lang="hr-HR" sz="2600" b="1" dirty="0"/>
              <a:t>OŠ KV C.8.1</a:t>
            </a:r>
            <a:r>
              <a:rPr lang="hr-HR" sz="2600" dirty="0"/>
              <a:t>. Učenik prepoznaje i analizira današnje predrasude prema ljudima te u svjetlu Isusova odnosa prema drugima, prosuđuje vlastite, stavove i ponašanja u svom okruženju.</a:t>
            </a:r>
          </a:p>
          <a:p>
            <a:r>
              <a:rPr lang="hr-HR" sz="2600" b="1" dirty="0"/>
              <a:t>Iz razrade ishoda</a:t>
            </a:r>
            <a:r>
              <a:rPr lang="hr-HR" sz="2600" dirty="0"/>
              <a:t>: Učenik prepoznaje vlastite predrasude i predrasude koje prevladavaju u njegovu životnom okruženju. Učenik predlaže načine djelovanja i uključuje se u aktivnosti kojima može doprinijeti rješavanju problema iz svoje okoline (škola, susjedstvo, lokalna zajednica i sl.).</a:t>
            </a:r>
          </a:p>
        </p:txBody>
      </p:sp>
    </p:spTree>
    <p:extLst>
      <p:ext uri="{BB962C8B-B14F-4D97-AF65-F5344CB8AC3E}">
        <p14:creationId xmlns:p14="http://schemas.microsoft.com/office/powerpoint/2010/main" val="150140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68788E-0977-4FEE-805B-1D0D285E9096}"/>
              </a:ext>
            </a:extLst>
          </p:cNvPr>
          <p:cNvSpPr>
            <a:spLocks noGrp="1"/>
          </p:cNvSpPr>
          <p:nvPr>
            <p:ph type="title"/>
          </p:nvPr>
        </p:nvSpPr>
        <p:spPr/>
        <p:txBody>
          <a:bodyPr>
            <a:normAutofit/>
          </a:bodyPr>
          <a:lstStyle/>
          <a:p>
            <a:pPr algn="ctr"/>
            <a:r>
              <a:rPr lang="hr-HR" sz="3600" b="1" dirty="0">
                <a:solidFill>
                  <a:srgbClr val="7030A0"/>
                </a:solidFill>
              </a:rPr>
              <a:t>Sadržaj </a:t>
            </a:r>
          </a:p>
        </p:txBody>
      </p:sp>
      <p:sp>
        <p:nvSpPr>
          <p:cNvPr id="3" name="Rezervirano mjesto sadržaja 2">
            <a:extLst>
              <a:ext uri="{FF2B5EF4-FFF2-40B4-BE49-F238E27FC236}">
                <a16:creationId xmlns:a16="http://schemas.microsoft.com/office/drawing/2014/main" id="{DE9AD617-8587-4590-8C57-D0AA3A781997}"/>
              </a:ext>
            </a:extLst>
          </p:cNvPr>
          <p:cNvSpPr>
            <a:spLocks noGrp="1"/>
          </p:cNvSpPr>
          <p:nvPr>
            <p:ph sz="half" idx="1"/>
          </p:nvPr>
        </p:nvSpPr>
        <p:spPr>
          <a:xfrm>
            <a:off x="838200" y="2281561"/>
            <a:ext cx="6069496" cy="3895402"/>
          </a:xfrm>
        </p:spPr>
        <p:txBody>
          <a:bodyPr>
            <a:normAutofit/>
          </a:bodyPr>
          <a:lstStyle/>
          <a:p>
            <a:pPr marL="514350" indent="-514350">
              <a:buFont typeface="+mj-lt"/>
              <a:buAutoNum type="arabicPeriod"/>
            </a:pPr>
            <a:r>
              <a:rPr lang="hr-HR" dirty="0"/>
              <a:t>Općeljudske i socijalne vrednote u kurikulumu Katoličkog vjeronauka i očekivanjima </a:t>
            </a:r>
            <a:r>
              <a:rPr lang="hr-HR" dirty="0" err="1"/>
              <a:t>međupredmetnih</a:t>
            </a:r>
            <a:r>
              <a:rPr lang="hr-HR" dirty="0"/>
              <a:t> tema.</a:t>
            </a:r>
          </a:p>
          <a:p>
            <a:pPr marL="514350" indent="-514350">
              <a:buFont typeface="+mj-lt"/>
              <a:buAutoNum type="arabicPeriod"/>
            </a:pPr>
            <a:r>
              <a:rPr lang="hr-HR" dirty="0"/>
              <a:t>Izbor i primjena općeljudskih i socijalnih vrednota u nastavi vjeronauka.</a:t>
            </a:r>
          </a:p>
          <a:p>
            <a:endParaRPr lang="hr-HR" dirty="0"/>
          </a:p>
        </p:txBody>
      </p:sp>
      <p:pic>
        <p:nvPicPr>
          <p:cNvPr id="5" name="Rezervirano mjesto sadržaja 4">
            <a:extLst>
              <a:ext uri="{FF2B5EF4-FFF2-40B4-BE49-F238E27FC236}">
                <a16:creationId xmlns:a16="http://schemas.microsoft.com/office/drawing/2014/main" id="{5952A2BD-0DF0-4BEA-8E1E-3CC7227F5C56}"/>
              </a:ext>
            </a:extLst>
          </p:cNvPr>
          <p:cNvPicPr>
            <a:picLocks noGrp="1" noChangeAspect="1"/>
          </p:cNvPicPr>
          <p:nvPr>
            <p:ph sz="half" idx="2"/>
          </p:nvPr>
        </p:nvPicPr>
        <p:blipFill>
          <a:blip r:embed="rId2"/>
          <a:stretch>
            <a:fillRect/>
          </a:stretch>
        </p:blipFill>
        <p:spPr>
          <a:xfrm>
            <a:off x="6976876" y="2166730"/>
            <a:ext cx="4693617" cy="3133239"/>
          </a:xfrm>
          <a:prstGeom prst="rect">
            <a:avLst/>
          </a:prstGeom>
        </p:spPr>
      </p:pic>
    </p:spTree>
    <p:extLst>
      <p:ext uri="{BB962C8B-B14F-4D97-AF65-F5344CB8AC3E}">
        <p14:creationId xmlns:p14="http://schemas.microsoft.com/office/powerpoint/2010/main" val="181046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A1B2A1-FB1B-4DEC-BA4B-E736A385AD9F}"/>
              </a:ext>
            </a:extLst>
          </p:cNvPr>
          <p:cNvSpPr>
            <a:spLocks noGrp="1"/>
          </p:cNvSpPr>
          <p:nvPr>
            <p:ph type="title"/>
          </p:nvPr>
        </p:nvSpPr>
        <p:spPr>
          <a:xfrm>
            <a:off x="839788" y="162232"/>
            <a:ext cx="10515600" cy="673794"/>
          </a:xfrm>
        </p:spPr>
        <p:txBody>
          <a:bodyPr>
            <a:normAutofit/>
          </a:bodyPr>
          <a:lstStyle/>
          <a:p>
            <a:pPr algn="ctr"/>
            <a:r>
              <a:rPr lang="hr-HR" sz="3600" b="1" dirty="0">
                <a:solidFill>
                  <a:srgbClr val="7030A0"/>
                </a:solidFill>
              </a:rPr>
              <a:t>8. razred: TOLERANCIJA</a:t>
            </a:r>
          </a:p>
        </p:txBody>
      </p:sp>
      <p:sp>
        <p:nvSpPr>
          <p:cNvPr id="6" name="Rezervirano mjesto sadržaja 5">
            <a:extLst>
              <a:ext uri="{FF2B5EF4-FFF2-40B4-BE49-F238E27FC236}">
                <a16:creationId xmlns:a16="http://schemas.microsoft.com/office/drawing/2014/main" id="{C3161400-5C30-41EE-80D5-56F9744D2AD3}"/>
              </a:ext>
            </a:extLst>
          </p:cNvPr>
          <p:cNvSpPr>
            <a:spLocks noGrp="1"/>
          </p:cNvSpPr>
          <p:nvPr>
            <p:ph sz="half" idx="2"/>
          </p:nvPr>
        </p:nvSpPr>
        <p:spPr>
          <a:xfrm>
            <a:off x="324465" y="1071716"/>
            <a:ext cx="6646605" cy="5624052"/>
          </a:xfrm>
        </p:spPr>
        <p:txBody>
          <a:bodyPr>
            <a:normAutofit fontScale="55000" lnSpcReduction="20000"/>
          </a:bodyPr>
          <a:lstStyle/>
          <a:p>
            <a:pPr marL="0" indent="0" algn="ctr">
              <a:buNone/>
            </a:pPr>
            <a:r>
              <a:rPr lang="hr-HR" sz="5100" b="1" dirty="0"/>
              <a:t>AKTIVNOST: Lista predrasuda</a:t>
            </a:r>
          </a:p>
          <a:p>
            <a:pPr marL="0" indent="0">
              <a:buNone/>
            </a:pPr>
            <a:endParaRPr lang="hr-HR" sz="5100" b="1" dirty="0"/>
          </a:p>
          <a:p>
            <a:pPr marL="0" indent="0">
              <a:buNone/>
            </a:pPr>
            <a:r>
              <a:rPr lang="hr-HR" sz="5100" b="1" dirty="0"/>
              <a:t>1. Napišite tri  navoda </a:t>
            </a:r>
            <a:r>
              <a:rPr lang="hr-HR" sz="5100" dirty="0"/>
              <a:t>- ono što obično čujete o tome kakvi su ljudi iz  određene skupine. </a:t>
            </a:r>
            <a:r>
              <a:rPr lang="hr-HR" sz="5100" dirty="0" err="1"/>
              <a:t>Npr</a:t>
            </a:r>
            <a:r>
              <a:rPr lang="hr-HR" sz="5100" dirty="0"/>
              <a:t>: ateisti, političari, Romi, navijači, manekenke, beskućnici, migranti i sl. </a:t>
            </a:r>
          </a:p>
          <a:p>
            <a:pPr marL="0" indent="0">
              <a:buNone/>
            </a:pPr>
            <a:r>
              <a:rPr lang="hr-HR" sz="5100" b="1" dirty="0"/>
              <a:t>2. Razgovor uz pomoć procesnih pitanja</a:t>
            </a:r>
            <a:r>
              <a:rPr lang="hr-HR" sz="5100" dirty="0"/>
              <a:t>: Za koje skupine je bilo lako napisati negativne karakteristike? Kojim skupinama je bilo teško naći pozitivne karakteristike? Odakle potječu ovakve prosudbe i stavovi, tko nam ih predstavlja? Mogu li svi pojedinci određene skupine biti takvi? Kako ove pojave utječu na naš odnos prema drugima? Kako ove pojave utječu na život osoba iz tih skupina? </a:t>
            </a:r>
          </a:p>
          <a:p>
            <a:pPr marL="0" indent="0">
              <a:buNone/>
            </a:pPr>
            <a:endParaRPr lang="hr-HR" dirty="0"/>
          </a:p>
        </p:txBody>
      </p:sp>
      <p:sp>
        <p:nvSpPr>
          <p:cNvPr id="7" name="Rezervirano mjesto teksta 6">
            <a:extLst>
              <a:ext uri="{FF2B5EF4-FFF2-40B4-BE49-F238E27FC236}">
                <a16:creationId xmlns:a16="http://schemas.microsoft.com/office/drawing/2014/main" id="{86C05C56-E117-4BFA-B237-6E671433B637}"/>
              </a:ext>
            </a:extLst>
          </p:cNvPr>
          <p:cNvSpPr>
            <a:spLocks noGrp="1"/>
          </p:cNvSpPr>
          <p:nvPr>
            <p:ph type="body" sz="quarter" idx="3"/>
          </p:nvPr>
        </p:nvSpPr>
        <p:spPr>
          <a:xfrm>
            <a:off x="6139008" y="1002239"/>
            <a:ext cx="5557684" cy="950315"/>
          </a:xfrm>
        </p:spPr>
        <p:txBody>
          <a:bodyPr>
            <a:noAutofit/>
          </a:bodyPr>
          <a:lstStyle/>
          <a:p>
            <a:pPr algn="ctr"/>
            <a:r>
              <a:rPr lang="hr-HR" sz="2800" dirty="0"/>
              <a:t>Digitalni alat</a:t>
            </a:r>
            <a:r>
              <a:rPr lang="hr-HR" sz="2800" b="0" dirty="0"/>
              <a:t>: </a:t>
            </a:r>
          </a:p>
          <a:p>
            <a:pPr algn="ctr"/>
            <a:r>
              <a:rPr lang="hr-HR" sz="2800" b="0" dirty="0" err="1"/>
              <a:t>Wordwall</a:t>
            </a:r>
            <a:r>
              <a:rPr lang="hr-HR" sz="2800" b="0" dirty="0"/>
              <a:t> (čudnovati kotač)</a:t>
            </a:r>
          </a:p>
        </p:txBody>
      </p:sp>
      <p:pic>
        <p:nvPicPr>
          <p:cNvPr id="12" name="Rezervirano mjesto sadržaja 11">
            <a:extLst>
              <a:ext uri="{FF2B5EF4-FFF2-40B4-BE49-F238E27FC236}">
                <a16:creationId xmlns:a16="http://schemas.microsoft.com/office/drawing/2014/main" id="{CDCF0FD1-5F5E-4D65-975B-32335AE3D0FD}"/>
              </a:ext>
            </a:extLst>
          </p:cNvPr>
          <p:cNvPicPr>
            <a:picLocks noGrp="1" noChangeAspect="1"/>
          </p:cNvPicPr>
          <p:nvPr>
            <p:ph sz="quarter" idx="4"/>
          </p:nvPr>
        </p:nvPicPr>
        <p:blipFill>
          <a:blip r:embed="rId2"/>
          <a:stretch>
            <a:fillRect/>
          </a:stretch>
        </p:blipFill>
        <p:spPr>
          <a:xfrm>
            <a:off x="7002095" y="2545556"/>
            <a:ext cx="4694597" cy="3520948"/>
          </a:xfrm>
          <a:prstGeom prst="rect">
            <a:avLst/>
          </a:prstGeom>
        </p:spPr>
      </p:pic>
    </p:spTree>
    <p:extLst>
      <p:ext uri="{BB962C8B-B14F-4D97-AF65-F5344CB8AC3E}">
        <p14:creationId xmlns:p14="http://schemas.microsoft.com/office/powerpoint/2010/main" val="178803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a:extLst>
              <a:ext uri="{FF2B5EF4-FFF2-40B4-BE49-F238E27FC236}">
                <a16:creationId xmlns:a16="http://schemas.microsoft.com/office/drawing/2014/main" id="{898AAACB-EDF7-4E2F-96A6-729D507154C7}"/>
              </a:ext>
            </a:extLst>
          </p:cNvPr>
          <p:cNvSpPr>
            <a:spLocks noGrp="1"/>
          </p:cNvSpPr>
          <p:nvPr>
            <p:ph type="title"/>
          </p:nvPr>
        </p:nvSpPr>
        <p:spPr>
          <a:xfrm>
            <a:off x="838200" y="0"/>
            <a:ext cx="10515600" cy="1022556"/>
          </a:xfrm>
        </p:spPr>
        <p:txBody>
          <a:bodyPr>
            <a:normAutofit/>
          </a:bodyPr>
          <a:lstStyle/>
          <a:p>
            <a:pPr algn="ctr"/>
            <a:r>
              <a:rPr lang="hr-HR" sz="3600" b="1" dirty="0">
                <a:solidFill>
                  <a:srgbClr val="7030A0"/>
                </a:solidFill>
              </a:rPr>
              <a:t>8. razred: ODGOVORNOST</a:t>
            </a:r>
          </a:p>
        </p:txBody>
      </p:sp>
      <p:sp>
        <p:nvSpPr>
          <p:cNvPr id="8" name="Rezervirano mjesto sadržaja 7">
            <a:extLst>
              <a:ext uri="{FF2B5EF4-FFF2-40B4-BE49-F238E27FC236}">
                <a16:creationId xmlns:a16="http://schemas.microsoft.com/office/drawing/2014/main" id="{8D48F110-ACDB-4DB5-93DC-EB97CBD96D5C}"/>
              </a:ext>
            </a:extLst>
          </p:cNvPr>
          <p:cNvSpPr>
            <a:spLocks noGrp="1"/>
          </p:cNvSpPr>
          <p:nvPr>
            <p:ph sz="half" idx="1"/>
          </p:nvPr>
        </p:nvSpPr>
        <p:spPr>
          <a:xfrm>
            <a:off x="838200" y="1337187"/>
            <a:ext cx="5181600" cy="5053890"/>
          </a:xfrm>
        </p:spPr>
        <p:txBody>
          <a:bodyPr>
            <a:normAutofit fontScale="77500" lnSpcReduction="20000"/>
          </a:bodyPr>
          <a:lstStyle/>
          <a:p>
            <a:pPr marL="0" indent="0">
              <a:buNone/>
            </a:pPr>
            <a:r>
              <a:rPr lang="hr-HR" sz="4000" b="1" dirty="0"/>
              <a:t>Iz enciklike</a:t>
            </a:r>
            <a:r>
              <a:rPr lang="hr-HR" sz="4000" dirty="0"/>
              <a:t>: </a:t>
            </a:r>
          </a:p>
          <a:p>
            <a:pPr marL="0" indent="0">
              <a:buNone/>
            </a:pPr>
            <a:r>
              <a:rPr lang="hr-HR" sz="4000" dirty="0"/>
              <a:t>„Pravi političar inzistira na slušanju različitih glasova u svakodnevnim međuljudskim odnosima, odbija šutjeti o teškim zabludama i grijesima, </a:t>
            </a:r>
            <a:r>
              <a:rPr lang="hr-HR" sz="4000" dirty="0" err="1"/>
              <a:t>suprostavlja</a:t>
            </a:r>
            <a:r>
              <a:rPr lang="hr-HR" sz="4000" dirty="0"/>
              <a:t> se polarizaciji, huškanju, razdraživanju, beznađu, cinizmu i malodušju.” (FT 191)</a:t>
            </a:r>
          </a:p>
          <a:p>
            <a:pPr marL="0" indent="0">
              <a:buNone/>
            </a:pPr>
            <a:endParaRPr lang="hr-HR" sz="3600" i="1" dirty="0"/>
          </a:p>
        </p:txBody>
      </p:sp>
      <p:sp>
        <p:nvSpPr>
          <p:cNvPr id="9" name="Rezervirano mjesto sadržaja 8">
            <a:extLst>
              <a:ext uri="{FF2B5EF4-FFF2-40B4-BE49-F238E27FC236}">
                <a16:creationId xmlns:a16="http://schemas.microsoft.com/office/drawing/2014/main" id="{13670659-11F5-4722-BC9F-1990AAB1400C}"/>
              </a:ext>
            </a:extLst>
          </p:cNvPr>
          <p:cNvSpPr>
            <a:spLocks noGrp="1"/>
          </p:cNvSpPr>
          <p:nvPr>
            <p:ph sz="half" idx="2"/>
          </p:nvPr>
        </p:nvSpPr>
        <p:spPr>
          <a:xfrm>
            <a:off x="7108722" y="1189704"/>
            <a:ext cx="4245077" cy="2984732"/>
          </a:xfrm>
        </p:spPr>
        <p:txBody>
          <a:bodyPr>
            <a:noAutofit/>
          </a:bodyPr>
          <a:lstStyle/>
          <a:p>
            <a:r>
              <a:rPr lang="hr-HR" b="1" dirty="0"/>
              <a:t>OŠ KV C.8.2. </a:t>
            </a:r>
            <a:r>
              <a:rPr lang="hr-HR" dirty="0"/>
              <a:t>Učenik tumači značenje i vrijednost rada za ljudski život te istražuje i predlaže različite oblike suodgovornoga angažmana za pravedan i miran suživot u društvu.</a:t>
            </a:r>
          </a:p>
          <a:p>
            <a:r>
              <a:rPr lang="hr-HR" b="1" dirty="0"/>
              <a:t>Iz razrade ishoda</a:t>
            </a:r>
            <a:r>
              <a:rPr lang="hr-HR" dirty="0"/>
              <a:t>: Učenik predlaže načine kršćanskoga djelovanja u svjetlu društvenoga nauka Crkve.</a:t>
            </a:r>
          </a:p>
        </p:txBody>
      </p:sp>
      <p:pic>
        <p:nvPicPr>
          <p:cNvPr id="10" name="Slika 9">
            <a:extLst>
              <a:ext uri="{FF2B5EF4-FFF2-40B4-BE49-F238E27FC236}">
                <a16:creationId xmlns:a16="http://schemas.microsoft.com/office/drawing/2014/main" id="{FDFE2B1C-5D17-4AB9-8258-34A3170428FE}"/>
              </a:ext>
            </a:extLst>
          </p:cNvPr>
          <p:cNvPicPr>
            <a:picLocks noChangeAspect="1"/>
          </p:cNvPicPr>
          <p:nvPr/>
        </p:nvPicPr>
        <p:blipFill>
          <a:blip r:embed="rId2"/>
          <a:stretch>
            <a:fillRect/>
          </a:stretch>
        </p:blipFill>
        <p:spPr>
          <a:xfrm>
            <a:off x="4172310" y="4624002"/>
            <a:ext cx="2936412" cy="2081706"/>
          </a:xfrm>
          <a:prstGeom prst="rect">
            <a:avLst/>
          </a:prstGeom>
        </p:spPr>
      </p:pic>
    </p:spTree>
    <p:extLst>
      <p:ext uri="{BB962C8B-B14F-4D97-AF65-F5344CB8AC3E}">
        <p14:creationId xmlns:p14="http://schemas.microsoft.com/office/powerpoint/2010/main" val="135918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C581BB-6F70-4FE4-95DE-9DB9CE494AEB}"/>
              </a:ext>
            </a:extLst>
          </p:cNvPr>
          <p:cNvSpPr>
            <a:spLocks noGrp="1"/>
          </p:cNvSpPr>
          <p:nvPr>
            <p:ph type="title"/>
          </p:nvPr>
        </p:nvSpPr>
        <p:spPr>
          <a:xfrm>
            <a:off x="839788" y="1"/>
            <a:ext cx="10515600" cy="845573"/>
          </a:xfrm>
        </p:spPr>
        <p:txBody>
          <a:bodyPr>
            <a:noAutofit/>
          </a:bodyPr>
          <a:lstStyle/>
          <a:p>
            <a:pPr algn="ctr"/>
            <a:r>
              <a:rPr lang="hr-HR" sz="3600" b="1" dirty="0">
                <a:solidFill>
                  <a:srgbClr val="7030A0"/>
                </a:solidFill>
              </a:rPr>
              <a:t>8. razred: ODGOVORNOST</a:t>
            </a:r>
          </a:p>
        </p:txBody>
      </p:sp>
      <p:sp>
        <p:nvSpPr>
          <p:cNvPr id="3" name="Rezervirano mjesto sadržaja 2">
            <a:extLst>
              <a:ext uri="{FF2B5EF4-FFF2-40B4-BE49-F238E27FC236}">
                <a16:creationId xmlns:a16="http://schemas.microsoft.com/office/drawing/2014/main" id="{48CE5079-813C-4F11-BBC6-4B878A5E6ADA}"/>
              </a:ext>
            </a:extLst>
          </p:cNvPr>
          <p:cNvSpPr>
            <a:spLocks noGrp="1"/>
          </p:cNvSpPr>
          <p:nvPr>
            <p:ph sz="half" idx="2"/>
          </p:nvPr>
        </p:nvSpPr>
        <p:spPr>
          <a:xfrm>
            <a:off x="737420" y="845574"/>
            <a:ext cx="6021190" cy="6012425"/>
          </a:xfrm>
        </p:spPr>
        <p:txBody>
          <a:bodyPr>
            <a:noAutofit/>
          </a:bodyPr>
          <a:lstStyle/>
          <a:p>
            <a:pPr marL="0" indent="0" algn="ctr">
              <a:buNone/>
            </a:pPr>
            <a:r>
              <a:rPr lang="hr-HR" sz="2400" b="1" dirty="0"/>
              <a:t>AKTIVNOST: Skala procjene</a:t>
            </a:r>
          </a:p>
          <a:p>
            <a:pPr marL="0" indent="0">
              <a:buNone/>
            </a:pPr>
            <a:r>
              <a:rPr lang="hr-HR" sz="2400" dirty="0"/>
              <a:t>Na skali od 1 (najviše) do 9 (najniže) označi razinu svog povjerenja u institucije i društvene subjekte. </a:t>
            </a:r>
          </a:p>
          <a:p>
            <a:pPr>
              <a:buFont typeface="Wingdings" panose="05000000000000000000" pitchFamily="2" charset="2"/>
              <a:buChar char="§"/>
            </a:pPr>
            <a:r>
              <a:rPr lang="hr-HR" sz="2400" dirty="0"/>
              <a:t>Političke stranke</a:t>
            </a:r>
          </a:p>
          <a:p>
            <a:pPr>
              <a:buFont typeface="Wingdings" panose="05000000000000000000" pitchFamily="2" charset="2"/>
              <a:buChar char="§"/>
            </a:pPr>
            <a:r>
              <a:rPr lang="hr-HR" sz="2400" dirty="0"/>
              <a:t>Sudstvo</a:t>
            </a:r>
          </a:p>
          <a:p>
            <a:pPr>
              <a:buFont typeface="Wingdings" panose="05000000000000000000" pitchFamily="2" charset="2"/>
              <a:buChar char="§"/>
            </a:pPr>
            <a:r>
              <a:rPr lang="hr-HR" sz="2400" dirty="0"/>
              <a:t>Policija</a:t>
            </a:r>
          </a:p>
          <a:p>
            <a:pPr>
              <a:buFont typeface="Wingdings" panose="05000000000000000000" pitchFamily="2" charset="2"/>
              <a:buChar char="§"/>
            </a:pPr>
            <a:r>
              <a:rPr lang="hr-HR" sz="2400" dirty="0"/>
              <a:t>Državna uprava</a:t>
            </a:r>
          </a:p>
          <a:p>
            <a:pPr>
              <a:buFont typeface="Wingdings" panose="05000000000000000000" pitchFamily="2" charset="2"/>
              <a:buChar char="§"/>
            </a:pPr>
            <a:r>
              <a:rPr lang="hr-HR" sz="2400" dirty="0"/>
              <a:t>Crkva</a:t>
            </a:r>
          </a:p>
          <a:p>
            <a:pPr>
              <a:buFont typeface="Wingdings" panose="05000000000000000000" pitchFamily="2" charset="2"/>
              <a:buChar char="§"/>
            </a:pPr>
            <a:r>
              <a:rPr lang="hr-HR" sz="2400" dirty="0"/>
              <a:t>Televizija</a:t>
            </a:r>
          </a:p>
          <a:p>
            <a:pPr>
              <a:buFont typeface="Wingdings" panose="05000000000000000000" pitchFamily="2" charset="2"/>
              <a:buChar char="§"/>
            </a:pPr>
            <a:r>
              <a:rPr lang="hr-HR" sz="2400" dirty="0"/>
              <a:t>Internetski portali</a:t>
            </a:r>
          </a:p>
          <a:p>
            <a:pPr>
              <a:buFont typeface="Wingdings" panose="05000000000000000000" pitchFamily="2" charset="2"/>
              <a:buChar char="§"/>
            </a:pPr>
            <a:r>
              <a:rPr lang="hr-HR" sz="2400" dirty="0"/>
              <a:t>Privatni poduzetnici</a:t>
            </a:r>
          </a:p>
          <a:p>
            <a:pPr>
              <a:buFont typeface="Wingdings" panose="05000000000000000000" pitchFamily="2" charset="2"/>
              <a:buChar char="§"/>
            </a:pPr>
            <a:r>
              <a:rPr lang="hr-HR" sz="2400" dirty="0"/>
              <a:t>Škola i učitelji</a:t>
            </a:r>
          </a:p>
        </p:txBody>
      </p:sp>
      <p:sp>
        <p:nvSpPr>
          <p:cNvPr id="8" name="Rezervirano mjesto teksta 7">
            <a:extLst>
              <a:ext uri="{FF2B5EF4-FFF2-40B4-BE49-F238E27FC236}">
                <a16:creationId xmlns:a16="http://schemas.microsoft.com/office/drawing/2014/main" id="{36C4A48E-C79D-4ED6-95AF-9E8F5A734514}"/>
              </a:ext>
            </a:extLst>
          </p:cNvPr>
          <p:cNvSpPr>
            <a:spLocks noGrp="1"/>
          </p:cNvSpPr>
          <p:nvPr>
            <p:ph type="body" sz="quarter" idx="3"/>
          </p:nvPr>
        </p:nvSpPr>
        <p:spPr>
          <a:xfrm>
            <a:off x="6172200" y="845575"/>
            <a:ext cx="5183188" cy="373626"/>
          </a:xfrm>
        </p:spPr>
        <p:txBody>
          <a:bodyPr>
            <a:normAutofit fontScale="92500" lnSpcReduction="10000"/>
          </a:bodyPr>
          <a:lstStyle/>
          <a:p>
            <a:pPr algn="ctr"/>
            <a:r>
              <a:rPr lang="hr-HR" dirty="0"/>
              <a:t>Digitalni alat: </a:t>
            </a:r>
            <a:r>
              <a:rPr lang="hr-HR" b="0" dirty="0" err="1"/>
              <a:t>Mentimeter</a:t>
            </a:r>
            <a:endParaRPr lang="hr-HR" b="0" dirty="0"/>
          </a:p>
        </p:txBody>
      </p:sp>
      <p:pic>
        <p:nvPicPr>
          <p:cNvPr id="10" name="Rezervirano mjesto sadržaja 9">
            <a:extLst>
              <a:ext uri="{FF2B5EF4-FFF2-40B4-BE49-F238E27FC236}">
                <a16:creationId xmlns:a16="http://schemas.microsoft.com/office/drawing/2014/main" id="{C3BCF111-FF0A-4937-A9F6-0A5DC0E00B4B}"/>
              </a:ext>
            </a:extLst>
          </p:cNvPr>
          <p:cNvPicPr>
            <a:picLocks noGrp="1" noChangeAspect="1"/>
          </p:cNvPicPr>
          <p:nvPr>
            <p:ph sz="quarter" idx="4"/>
          </p:nvPr>
        </p:nvPicPr>
        <p:blipFill>
          <a:blip r:embed="rId2"/>
          <a:stretch>
            <a:fillRect/>
          </a:stretch>
        </p:blipFill>
        <p:spPr>
          <a:xfrm>
            <a:off x="6917510" y="2247845"/>
            <a:ext cx="5078043" cy="2834256"/>
          </a:xfrm>
          <a:prstGeom prst="rect">
            <a:avLst/>
          </a:prstGeom>
        </p:spPr>
      </p:pic>
    </p:spTree>
    <p:extLst>
      <p:ext uri="{BB962C8B-B14F-4D97-AF65-F5344CB8AC3E}">
        <p14:creationId xmlns:p14="http://schemas.microsoft.com/office/powerpoint/2010/main" val="562049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625B81-8E2A-49A1-A53F-9120E6844AE0}"/>
              </a:ext>
            </a:extLst>
          </p:cNvPr>
          <p:cNvSpPr>
            <a:spLocks noGrp="1"/>
          </p:cNvSpPr>
          <p:nvPr>
            <p:ph type="title"/>
          </p:nvPr>
        </p:nvSpPr>
        <p:spPr>
          <a:xfrm>
            <a:off x="838200" y="1"/>
            <a:ext cx="10515600" cy="776747"/>
          </a:xfrm>
        </p:spPr>
        <p:txBody>
          <a:bodyPr>
            <a:normAutofit fontScale="90000"/>
          </a:bodyPr>
          <a:lstStyle/>
          <a:p>
            <a:pPr algn="ctr"/>
            <a:br>
              <a:rPr lang="hr-HR" sz="3600" b="1" dirty="0">
                <a:solidFill>
                  <a:srgbClr val="FF0000"/>
                </a:solidFill>
              </a:rPr>
            </a:br>
            <a:r>
              <a:rPr lang="hr-HR" sz="3600" b="1" dirty="0">
                <a:solidFill>
                  <a:srgbClr val="7030A0"/>
                </a:solidFill>
              </a:rPr>
              <a:t>Umjesto zaključka</a:t>
            </a:r>
          </a:p>
        </p:txBody>
      </p:sp>
      <p:pic>
        <p:nvPicPr>
          <p:cNvPr id="7" name="Rezervirano mjesto sadržaja 6">
            <a:extLst>
              <a:ext uri="{FF2B5EF4-FFF2-40B4-BE49-F238E27FC236}">
                <a16:creationId xmlns:a16="http://schemas.microsoft.com/office/drawing/2014/main" id="{9B286BBA-783D-4534-84C9-0ECDA544F08A}"/>
              </a:ext>
            </a:extLst>
          </p:cNvPr>
          <p:cNvPicPr>
            <a:picLocks noGrp="1" noChangeAspect="1"/>
          </p:cNvPicPr>
          <p:nvPr>
            <p:ph sz="half" idx="1"/>
          </p:nvPr>
        </p:nvPicPr>
        <p:blipFill>
          <a:blip r:embed="rId2"/>
          <a:stretch>
            <a:fillRect/>
          </a:stretch>
        </p:blipFill>
        <p:spPr>
          <a:xfrm>
            <a:off x="1007525" y="1253331"/>
            <a:ext cx="4351338" cy="4351338"/>
          </a:xfrm>
          <a:prstGeom prst="rect">
            <a:avLst/>
          </a:prstGeom>
        </p:spPr>
      </p:pic>
      <p:sp>
        <p:nvSpPr>
          <p:cNvPr id="6" name="Rezervirano mjesto sadržaja 5">
            <a:extLst>
              <a:ext uri="{FF2B5EF4-FFF2-40B4-BE49-F238E27FC236}">
                <a16:creationId xmlns:a16="http://schemas.microsoft.com/office/drawing/2014/main" id="{C5FFD349-7FEA-412A-B568-97F6855B6C56}"/>
              </a:ext>
            </a:extLst>
          </p:cNvPr>
          <p:cNvSpPr>
            <a:spLocks noGrp="1"/>
          </p:cNvSpPr>
          <p:nvPr>
            <p:ph sz="half" idx="2"/>
          </p:nvPr>
        </p:nvSpPr>
        <p:spPr>
          <a:xfrm>
            <a:off x="6172200" y="1253332"/>
            <a:ext cx="5181600" cy="5077894"/>
          </a:xfrm>
        </p:spPr>
        <p:txBody>
          <a:bodyPr>
            <a:normAutofit fontScale="92500" lnSpcReduction="20000"/>
          </a:bodyPr>
          <a:lstStyle/>
          <a:p>
            <a:pPr marL="0" indent="0">
              <a:buNone/>
            </a:pPr>
            <a:r>
              <a:rPr lang="hr-HR" sz="3000" dirty="0"/>
              <a:t>Za nekoga se pobožnog čovjeka govorilo kako je prolazio gradom i susreo djevojčicu pohabane odjeće koja je tražila milostinju. Prolazeći kraj nje pomisli: "Gospodine, kako možeš dopustiti takvo nešto? Poduzmi nešto!" Uvečer za vrijeme televizijskog dnevnika opazi jezive prizore djece koja umiru od gladi. Ponovno se obrati Bogu: "Gospodine, kakva sirotinja! Daj, učini nešto!" Odjednom je čuo jasan glas: "Ja sam već nešto učinio - stvorio sam tebe!"</a:t>
            </a:r>
          </a:p>
          <a:p>
            <a:endParaRPr lang="hr-HR" dirty="0"/>
          </a:p>
        </p:txBody>
      </p:sp>
    </p:spTree>
    <p:extLst>
      <p:ext uri="{BB962C8B-B14F-4D97-AF65-F5344CB8AC3E}">
        <p14:creationId xmlns:p14="http://schemas.microsoft.com/office/powerpoint/2010/main" val="49644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D097F330-86C4-4CC0-B212-68C78A96FCDD}"/>
              </a:ext>
            </a:extLst>
          </p:cNvPr>
          <p:cNvSpPr>
            <a:spLocks noGrp="1"/>
          </p:cNvSpPr>
          <p:nvPr>
            <p:ph type="title"/>
          </p:nvPr>
        </p:nvSpPr>
        <p:spPr/>
        <p:txBody>
          <a:bodyPr>
            <a:normAutofit/>
          </a:bodyPr>
          <a:lstStyle/>
          <a:p>
            <a:pPr algn="ctr"/>
            <a:r>
              <a:rPr lang="hr-HR" sz="3600" b="1" dirty="0">
                <a:solidFill>
                  <a:srgbClr val="7030A0"/>
                </a:solidFill>
              </a:rPr>
              <a:t>Školski vjeronauk kao vrijednosno usmjeren predmet</a:t>
            </a:r>
            <a:br>
              <a:rPr lang="hr-HR" sz="3600" dirty="0">
                <a:solidFill>
                  <a:srgbClr val="FF0000"/>
                </a:solidFill>
              </a:rPr>
            </a:br>
            <a:endParaRPr lang="hr-HR" sz="3600" dirty="0">
              <a:solidFill>
                <a:srgbClr val="FF0000"/>
              </a:solidFill>
            </a:endParaRPr>
          </a:p>
        </p:txBody>
      </p:sp>
      <p:sp>
        <p:nvSpPr>
          <p:cNvPr id="6" name="Rezervirano mjesto sadržaja 5">
            <a:extLst>
              <a:ext uri="{FF2B5EF4-FFF2-40B4-BE49-F238E27FC236}">
                <a16:creationId xmlns:a16="http://schemas.microsoft.com/office/drawing/2014/main" id="{F5FA1F0C-EDF1-4D28-9EF8-B994C997824B}"/>
              </a:ext>
            </a:extLst>
          </p:cNvPr>
          <p:cNvSpPr>
            <a:spLocks noGrp="1"/>
          </p:cNvSpPr>
          <p:nvPr>
            <p:ph sz="half" idx="1"/>
          </p:nvPr>
        </p:nvSpPr>
        <p:spPr>
          <a:xfrm>
            <a:off x="838199" y="1225118"/>
            <a:ext cx="5830957" cy="4951845"/>
          </a:xfrm>
        </p:spPr>
        <p:txBody>
          <a:bodyPr>
            <a:noAutofit/>
          </a:bodyPr>
          <a:lstStyle/>
          <a:p>
            <a:r>
              <a:rPr lang="hr-HR" dirty="0"/>
              <a:t>čovjek kao Božje stvorenje i slika</a:t>
            </a:r>
          </a:p>
          <a:p>
            <a:r>
              <a:rPr lang="hr-HR" dirty="0"/>
              <a:t>etički i moralni izazovi i problemi suvremenoga čovjeka i društva</a:t>
            </a:r>
          </a:p>
          <a:p>
            <a:r>
              <a:rPr lang="hr-HR" dirty="0"/>
              <a:t>doprinos općem dobru ljudske zajednice </a:t>
            </a:r>
          </a:p>
          <a:p>
            <a:r>
              <a:rPr lang="hr-HR" dirty="0"/>
              <a:t>dostojanstvo, duhovno-religiozna, etička i moralna svijest </a:t>
            </a:r>
          </a:p>
          <a:p>
            <a:r>
              <a:rPr lang="hr-HR" dirty="0"/>
              <a:t>vrijednosti: sloboda, odgovornost, pravednost, solidarnost, poduzetnost, snošljivost i dijalog </a:t>
            </a:r>
          </a:p>
          <a:p>
            <a:r>
              <a:rPr lang="hr-HR" dirty="0"/>
              <a:t>odgoj učenika za solidarni humanizam </a:t>
            </a:r>
          </a:p>
        </p:txBody>
      </p:sp>
      <p:pic>
        <p:nvPicPr>
          <p:cNvPr id="9" name="Rezervirano mjesto sadržaja 8">
            <a:extLst>
              <a:ext uri="{FF2B5EF4-FFF2-40B4-BE49-F238E27FC236}">
                <a16:creationId xmlns:a16="http://schemas.microsoft.com/office/drawing/2014/main" id="{6910F64D-5477-4738-8B00-498CAC6D25A3}"/>
              </a:ext>
            </a:extLst>
          </p:cNvPr>
          <p:cNvPicPr>
            <a:picLocks noGrp="1" noChangeAspect="1"/>
          </p:cNvPicPr>
          <p:nvPr>
            <p:ph sz="half" idx="2"/>
          </p:nvPr>
        </p:nvPicPr>
        <p:blipFill>
          <a:blip r:embed="rId2"/>
          <a:stretch>
            <a:fillRect/>
          </a:stretch>
        </p:blipFill>
        <p:spPr>
          <a:xfrm>
            <a:off x="7060187" y="1615736"/>
            <a:ext cx="4774273" cy="3803503"/>
          </a:xfrm>
          <a:prstGeom prst="rect">
            <a:avLst/>
          </a:prstGeom>
        </p:spPr>
      </p:pic>
    </p:spTree>
    <p:extLst>
      <p:ext uri="{BB962C8B-B14F-4D97-AF65-F5344CB8AC3E}">
        <p14:creationId xmlns:p14="http://schemas.microsoft.com/office/powerpoint/2010/main" val="33768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07E85DC1-C50A-4280-B656-2D706826FA75}"/>
              </a:ext>
            </a:extLst>
          </p:cNvPr>
          <p:cNvSpPr>
            <a:spLocks noGrp="1"/>
          </p:cNvSpPr>
          <p:nvPr>
            <p:ph type="title"/>
          </p:nvPr>
        </p:nvSpPr>
        <p:spPr/>
        <p:txBody>
          <a:bodyPr>
            <a:normAutofit/>
          </a:bodyPr>
          <a:lstStyle/>
          <a:p>
            <a:pPr algn="ctr"/>
            <a:r>
              <a:rPr lang="hr-HR" sz="3600" b="1" dirty="0">
                <a:solidFill>
                  <a:srgbClr val="7030A0"/>
                </a:solidFill>
              </a:rPr>
              <a:t>Školski vjeronauk kao vrijednosno usmjeren predmet</a:t>
            </a:r>
          </a:p>
        </p:txBody>
      </p:sp>
      <p:graphicFrame>
        <p:nvGraphicFramePr>
          <p:cNvPr id="8" name="Rezervirano mjesto sadržaja 7">
            <a:extLst>
              <a:ext uri="{FF2B5EF4-FFF2-40B4-BE49-F238E27FC236}">
                <a16:creationId xmlns:a16="http://schemas.microsoft.com/office/drawing/2014/main" id="{5B6A6681-A20D-4088-8C48-AD274FB88CE2}"/>
              </a:ext>
            </a:extLst>
          </p:cNvPr>
          <p:cNvGraphicFramePr>
            <a:graphicFrameLocks noGrp="1"/>
          </p:cNvGraphicFramePr>
          <p:nvPr>
            <p:ph idx="1"/>
            <p:extLst>
              <p:ext uri="{D42A27DB-BD31-4B8C-83A1-F6EECF244321}">
                <p14:modId xmlns:p14="http://schemas.microsoft.com/office/powerpoint/2010/main" val="2528079395"/>
              </p:ext>
            </p:extLst>
          </p:nvPr>
        </p:nvGraphicFramePr>
        <p:xfrm>
          <a:off x="496958" y="1490872"/>
          <a:ext cx="11032433" cy="5033902"/>
        </p:xfrm>
        <a:graphic>
          <a:graphicData uri="http://schemas.openxmlformats.org/drawingml/2006/table">
            <a:tbl>
              <a:tblPr firstRow="1" bandRow="1">
                <a:tableStyleId>{5C22544A-7EE6-4342-B048-85BDC9FD1C3A}</a:tableStyleId>
              </a:tblPr>
              <a:tblGrid>
                <a:gridCol w="2318586">
                  <a:extLst>
                    <a:ext uri="{9D8B030D-6E8A-4147-A177-3AD203B41FA5}">
                      <a16:colId xmlns:a16="http://schemas.microsoft.com/office/drawing/2014/main" val="3120390317"/>
                    </a:ext>
                  </a:extLst>
                </a:gridCol>
                <a:gridCol w="5030567">
                  <a:extLst>
                    <a:ext uri="{9D8B030D-6E8A-4147-A177-3AD203B41FA5}">
                      <a16:colId xmlns:a16="http://schemas.microsoft.com/office/drawing/2014/main" val="2027392039"/>
                    </a:ext>
                  </a:extLst>
                </a:gridCol>
                <a:gridCol w="3683280">
                  <a:extLst>
                    <a:ext uri="{9D8B030D-6E8A-4147-A177-3AD203B41FA5}">
                      <a16:colId xmlns:a16="http://schemas.microsoft.com/office/drawing/2014/main" val="1704838276"/>
                    </a:ext>
                  </a:extLst>
                </a:gridCol>
              </a:tblGrid>
              <a:tr h="486261">
                <a:tc>
                  <a:txBody>
                    <a:bodyPr/>
                    <a:lstStyle/>
                    <a:p>
                      <a:pPr algn="ctr"/>
                      <a:r>
                        <a:rPr lang="hr-HR" sz="2800" dirty="0"/>
                        <a:t>Domena A</a:t>
                      </a:r>
                    </a:p>
                  </a:txBody>
                  <a:tcPr/>
                </a:tc>
                <a:tc>
                  <a:txBody>
                    <a:bodyPr/>
                    <a:lstStyle/>
                    <a:p>
                      <a:pPr algn="ctr"/>
                      <a:r>
                        <a:rPr lang="hr-HR" sz="2800" dirty="0"/>
                        <a:t>Domena C</a:t>
                      </a:r>
                    </a:p>
                  </a:txBody>
                  <a:tcPr/>
                </a:tc>
                <a:tc>
                  <a:txBody>
                    <a:bodyPr/>
                    <a:lstStyle/>
                    <a:p>
                      <a:pPr algn="ctr"/>
                      <a:r>
                        <a:rPr lang="hr-HR" sz="2800" dirty="0"/>
                        <a:t>Domena D</a:t>
                      </a:r>
                    </a:p>
                  </a:txBody>
                  <a:tcPr/>
                </a:tc>
                <a:extLst>
                  <a:ext uri="{0D108BD9-81ED-4DB2-BD59-A6C34878D82A}">
                    <a16:rowId xmlns:a16="http://schemas.microsoft.com/office/drawing/2014/main" val="3567105304"/>
                  </a:ext>
                </a:extLst>
              </a:tr>
              <a:tr h="4515742">
                <a:tc>
                  <a:txBody>
                    <a:bodyPr/>
                    <a:lstStyle/>
                    <a:p>
                      <a:pPr marL="285750" indent="-285750">
                        <a:buFont typeface="Arial" panose="020B0604020202020204" pitchFamily="34" charset="0"/>
                        <a:buChar char="•"/>
                      </a:pPr>
                      <a:endParaRPr lang="hr-HR" sz="2100" dirty="0"/>
                    </a:p>
                    <a:p>
                      <a:pPr marL="285750" indent="-285750">
                        <a:buFont typeface="Arial" panose="020B0604020202020204" pitchFamily="34" charset="0"/>
                        <a:buChar char="•"/>
                      </a:pPr>
                      <a:r>
                        <a:rPr lang="hr-HR" sz="2100" dirty="0"/>
                        <a:t>svijet kao konkretno mjesto susreta Boga i čovjeka</a:t>
                      </a:r>
                    </a:p>
                    <a:p>
                      <a:pPr marL="285750" indent="-285750">
                        <a:buFont typeface="Arial" panose="020B0604020202020204" pitchFamily="34" charset="0"/>
                        <a:buChar char="•"/>
                      </a:pPr>
                      <a:r>
                        <a:rPr lang="hr-HR" sz="2100" dirty="0"/>
                        <a:t>svijet kao znak Božje ljubavi prema čovjeku </a:t>
                      </a:r>
                    </a:p>
                    <a:p>
                      <a:pPr marL="285750" indent="-285750">
                        <a:buFont typeface="Arial" panose="020B0604020202020204" pitchFamily="34" charset="0"/>
                        <a:buChar char="•"/>
                      </a:pPr>
                      <a:r>
                        <a:rPr lang="hr-HR" sz="2100" dirty="0"/>
                        <a:t>čovjekov odgovor Bogu u brizi za stvoreno</a:t>
                      </a:r>
                    </a:p>
                  </a:txBody>
                  <a:tcPr/>
                </a:tc>
                <a:tc>
                  <a:txBody>
                    <a:bodyPr/>
                    <a:lstStyle/>
                    <a:p>
                      <a:pPr marL="285750" indent="-285750">
                        <a:buFont typeface="Arial" panose="020B0604020202020204" pitchFamily="34" charset="0"/>
                        <a:buChar char="•"/>
                      </a:pPr>
                      <a:endParaRPr lang="hr-HR" sz="2100" dirty="0"/>
                    </a:p>
                    <a:p>
                      <a:pPr marL="285750" indent="-285750">
                        <a:buFont typeface="Arial" panose="020B0604020202020204" pitchFamily="34" charset="0"/>
                        <a:buChar char="•"/>
                      </a:pPr>
                      <a:r>
                        <a:rPr lang="hr-HR" sz="2100" dirty="0"/>
                        <a:t>pravila za suživot s drugima</a:t>
                      </a:r>
                    </a:p>
                    <a:p>
                      <a:pPr marL="285750" indent="-285750">
                        <a:buFont typeface="Arial" panose="020B0604020202020204" pitchFamily="34" charset="0"/>
                        <a:buChar char="•"/>
                      </a:pPr>
                      <a:r>
                        <a:rPr lang="hr-HR" sz="2100" dirty="0"/>
                        <a:t>odgovornosti za život u zajednici</a:t>
                      </a:r>
                    </a:p>
                    <a:p>
                      <a:pPr marL="285750" indent="-285750">
                        <a:buFont typeface="Arial" panose="020B0604020202020204" pitchFamily="34" charset="0"/>
                        <a:buChar char="•"/>
                      </a:pPr>
                      <a:r>
                        <a:rPr lang="hr-HR" sz="2100" dirty="0"/>
                        <a:t>modeli odgoja za dobro, pravedno i istinito</a:t>
                      </a:r>
                    </a:p>
                    <a:p>
                      <a:pPr marL="285750" indent="-285750">
                        <a:buFont typeface="Arial" panose="020B0604020202020204" pitchFamily="34" charset="0"/>
                        <a:buChar char="•"/>
                      </a:pPr>
                      <a:r>
                        <a:rPr lang="hr-HR" sz="2100" dirty="0"/>
                        <a:t>suvremene „slobode“ koje nisu u skladu s moralom Katoličke Crkve</a:t>
                      </a:r>
                    </a:p>
                    <a:p>
                      <a:pPr marL="285750" indent="-285750">
                        <a:buFont typeface="Arial" panose="020B0604020202020204" pitchFamily="34" charset="0"/>
                        <a:buChar char="•"/>
                      </a:pPr>
                      <a:r>
                        <a:rPr lang="hr-HR" sz="2100" dirty="0"/>
                        <a:t>kritički odnos prema životu i svijetu</a:t>
                      </a:r>
                    </a:p>
                    <a:p>
                      <a:pPr marL="285750" indent="-285750">
                        <a:buFont typeface="Arial" panose="020B0604020202020204" pitchFamily="34" charset="0"/>
                        <a:buChar char="•"/>
                      </a:pPr>
                      <a:r>
                        <a:rPr lang="hr-HR" sz="2100" dirty="0"/>
                        <a:t>argumentirani stavovi s obzirom na različita moralna pitanja i dvojbe </a:t>
                      </a:r>
                    </a:p>
                    <a:p>
                      <a:pPr marL="285750" indent="-285750">
                        <a:buFont typeface="Arial" panose="020B0604020202020204" pitchFamily="34" charset="0"/>
                        <a:buChar char="•"/>
                      </a:pPr>
                      <a:r>
                        <a:rPr lang="hr-HR" sz="2100" dirty="0"/>
                        <a:t>načini stvaranja pravednijeg, solidarnijeg i tolerantnijeg društva</a:t>
                      </a:r>
                    </a:p>
                  </a:txBody>
                  <a:tcPr/>
                </a:tc>
                <a:tc>
                  <a:txBody>
                    <a:bodyPr/>
                    <a:lstStyle/>
                    <a:p>
                      <a:pPr marL="285750" indent="-285750">
                        <a:buFont typeface="Arial" panose="020B0604020202020204" pitchFamily="34" charset="0"/>
                        <a:buChar char="•"/>
                      </a:pPr>
                      <a:endParaRPr lang="hr-HR" sz="2100" dirty="0"/>
                    </a:p>
                    <a:p>
                      <a:pPr marL="285750" indent="-285750">
                        <a:buFont typeface="Arial" panose="020B0604020202020204" pitchFamily="34" charset="0"/>
                        <a:buChar char="•"/>
                      </a:pPr>
                      <a:r>
                        <a:rPr lang="hr-HR" sz="2100" dirty="0"/>
                        <a:t>ekumenski i dijaloški pristup drugima i drukčijima</a:t>
                      </a:r>
                    </a:p>
                    <a:p>
                      <a:pPr marL="285750" indent="-285750">
                        <a:buFont typeface="Arial" panose="020B0604020202020204" pitchFamily="34" charset="0"/>
                        <a:buChar char="•"/>
                      </a:pPr>
                      <a:r>
                        <a:rPr lang="hr-HR" sz="2100" dirty="0"/>
                        <a:t>čuvanje i razvijanje vlastitoga te upoznavanje i poštovanje tuđega kulturnoga, nacionalnoga i vjerskoga identiteta. </a:t>
                      </a:r>
                    </a:p>
                    <a:p>
                      <a:pPr marL="285750" indent="-285750">
                        <a:buFont typeface="Arial" panose="020B0604020202020204" pitchFamily="34" charset="0"/>
                        <a:buChar char="•"/>
                      </a:pPr>
                      <a:r>
                        <a:rPr lang="hr-HR" sz="2100" dirty="0" err="1"/>
                        <a:t>dijakonijski</a:t>
                      </a:r>
                      <a:r>
                        <a:rPr lang="hr-HR" sz="2100" dirty="0"/>
                        <a:t> pristup svijetu kroz služenje i solidarnost</a:t>
                      </a:r>
                    </a:p>
                  </a:txBody>
                  <a:tcPr/>
                </a:tc>
                <a:extLst>
                  <a:ext uri="{0D108BD9-81ED-4DB2-BD59-A6C34878D82A}">
                    <a16:rowId xmlns:a16="http://schemas.microsoft.com/office/drawing/2014/main" val="3750837790"/>
                  </a:ext>
                </a:extLst>
              </a:tr>
            </a:tbl>
          </a:graphicData>
        </a:graphic>
      </p:graphicFrame>
    </p:spTree>
    <p:extLst>
      <p:ext uri="{BB962C8B-B14F-4D97-AF65-F5344CB8AC3E}">
        <p14:creationId xmlns:p14="http://schemas.microsoft.com/office/powerpoint/2010/main" val="62399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2FA700-056F-43C9-BED3-CB8874F0AE6A}"/>
              </a:ext>
            </a:extLst>
          </p:cNvPr>
          <p:cNvSpPr>
            <a:spLocks noGrp="1"/>
          </p:cNvSpPr>
          <p:nvPr>
            <p:ph type="title"/>
          </p:nvPr>
        </p:nvSpPr>
        <p:spPr/>
        <p:txBody>
          <a:bodyPr>
            <a:normAutofit/>
          </a:bodyPr>
          <a:lstStyle/>
          <a:p>
            <a:pPr algn="ctr"/>
            <a:r>
              <a:rPr lang="hr-HR" sz="3600" b="1" dirty="0">
                <a:solidFill>
                  <a:srgbClr val="7030A0"/>
                </a:solidFill>
              </a:rPr>
              <a:t>Školski vjeronauk kao vrijednosno usmjeren predmet</a:t>
            </a:r>
          </a:p>
        </p:txBody>
      </p:sp>
      <p:graphicFrame>
        <p:nvGraphicFramePr>
          <p:cNvPr id="4" name="Rezervirano mjesto sadržaja 3">
            <a:extLst>
              <a:ext uri="{FF2B5EF4-FFF2-40B4-BE49-F238E27FC236}">
                <a16:creationId xmlns:a16="http://schemas.microsoft.com/office/drawing/2014/main" id="{4A403D64-5FC7-4D6C-9DDD-7F3460FCA197}"/>
              </a:ext>
            </a:extLst>
          </p:cNvPr>
          <p:cNvGraphicFramePr>
            <a:graphicFrameLocks noGrp="1"/>
          </p:cNvGraphicFramePr>
          <p:nvPr>
            <p:ph idx="1"/>
            <p:extLst>
              <p:ext uri="{D42A27DB-BD31-4B8C-83A1-F6EECF244321}">
                <p14:modId xmlns:p14="http://schemas.microsoft.com/office/powerpoint/2010/main" val="3347870559"/>
              </p:ext>
            </p:extLst>
          </p:nvPr>
        </p:nvGraphicFramePr>
        <p:xfrm>
          <a:off x="437322" y="1468547"/>
          <a:ext cx="10916476" cy="5181600"/>
        </p:xfrm>
        <a:graphic>
          <a:graphicData uri="http://schemas.openxmlformats.org/drawingml/2006/table">
            <a:tbl>
              <a:tblPr firstRow="1" bandRow="1">
                <a:tableStyleId>{5C22544A-7EE6-4342-B048-85BDC9FD1C3A}</a:tableStyleId>
              </a:tblPr>
              <a:tblGrid>
                <a:gridCol w="2867281">
                  <a:extLst>
                    <a:ext uri="{9D8B030D-6E8A-4147-A177-3AD203B41FA5}">
                      <a16:colId xmlns:a16="http://schemas.microsoft.com/office/drawing/2014/main" val="184033260"/>
                    </a:ext>
                  </a:extLst>
                </a:gridCol>
                <a:gridCol w="3062335">
                  <a:extLst>
                    <a:ext uri="{9D8B030D-6E8A-4147-A177-3AD203B41FA5}">
                      <a16:colId xmlns:a16="http://schemas.microsoft.com/office/drawing/2014/main" val="1223453053"/>
                    </a:ext>
                  </a:extLst>
                </a:gridCol>
                <a:gridCol w="2525938">
                  <a:extLst>
                    <a:ext uri="{9D8B030D-6E8A-4147-A177-3AD203B41FA5}">
                      <a16:colId xmlns:a16="http://schemas.microsoft.com/office/drawing/2014/main" val="673476803"/>
                    </a:ext>
                  </a:extLst>
                </a:gridCol>
                <a:gridCol w="2460922">
                  <a:extLst>
                    <a:ext uri="{9D8B030D-6E8A-4147-A177-3AD203B41FA5}">
                      <a16:colId xmlns:a16="http://schemas.microsoft.com/office/drawing/2014/main" val="1801869690"/>
                    </a:ext>
                  </a:extLst>
                </a:gridCol>
              </a:tblGrid>
              <a:tr h="809672">
                <a:tc>
                  <a:txBody>
                    <a:bodyPr/>
                    <a:lstStyle/>
                    <a:p>
                      <a:pPr algn="ctr"/>
                      <a:r>
                        <a:rPr lang="pl-PL" sz="2400" dirty="0"/>
                        <a:t>Osobni i socijalni i razvoj </a:t>
                      </a:r>
                      <a:endParaRPr lang="hr-HR" sz="2400" dirty="0"/>
                    </a:p>
                  </a:txBody>
                  <a:tcPr/>
                </a:tc>
                <a:tc>
                  <a:txBody>
                    <a:bodyPr/>
                    <a:lstStyle/>
                    <a:p>
                      <a:pPr algn="ctr"/>
                      <a:r>
                        <a:rPr lang="hr-HR" sz="2400" dirty="0"/>
                        <a:t>Građanski odgoj i obrazovanje </a:t>
                      </a:r>
                    </a:p>
                  </a:txBody>
                  <a:tcPr/>
                </a:tc>
                <a:tc>
                  <a:txBody>
                    <a:bodyPr/>
                    <a:lstStyle/>
                    <a:p>
                      <a:pPr algn="ctr"/>
                      <a:r>
                        <a:rPr lang="hr-HR" sz="2400" dirty="0"/>
                        <a:t>Održivi razvoj </a:t>
                      </a:r>
                    </a:p>
                  </a:txBody>
                  <a:tcPr/>
                </a:tc>
                <a:tc>
                  <a:txBody>
                    <a:bodyPr/>
                    <a:lstStyle/>
                    <a:p>
                      <a:pPr algn="ctr"/>
                      <a:r>
                        <a:rPr lang="hr-HR" sz="2400" dirty="0"/>
                        <a:t>Zdravlje</a:t>
                      </a:r>
                    </a:p>
                  </a:txBody>
                  <a:tcPr/>
                </a:tc>
                <a:extLst>
                  <a:ext uri="{0D108BD9-81ED-4DB2-BD59-A6C34878D82A}">
                    <a16:rowId xmlns:a16="http://schemas.microsoft.com/office/drawing/2014/main" val="3794192031"/>
                  </a:ext>
                </a:extLst>
              </a:tr>
              <a:tr h="4034866">
                <a:tc>
                  <a:txBody>
                    <a:bodyPr/>
                    <a:lstStyle/>
                    <a:p>
                      <a:pPr marL="285750" indent="-285750">
                        <a:buFont typeface="Arial" panose="020B0604020202020204" pitchFamily="34" charset="0"/>
                        <a:buChar char="•"/>
                      </a:pPr>
                      <a:endParaRPr lang="hr-HR" sz="2000" dirty="0"/>
                    </a:p>
                    <a:p>
                      <a:pPr marL="285750" indent="-285750">
                        <a:buFont typeface="Arial" panose="020B0604020202020204" pitchFamily="34" charset="0"/>
                        <a:buChar char="•"/>
                      </a:pPr>
                      <a:r>
                        <a:rPr lang="hr-HR" sz="2000" dirty="0"/>
                        <a:t>zajedništvo i različitost</a:t>
                      </a:r>
                    </a:p>
                    <a:p>
                      <a:pPr marL="285750" indent="-285750">
                        <a:buFont typeface="Arial" panose="020B0604020202020204" pitchFamily="34" charset="0"/>
                        <a:buChar char="•"/>
                      </a:pPr>
                      <a:r>
                        <a:rPr lang="hr-HR" sz="2000" dirty="0"/>
                        <a:t>dijalog i diskriminacija</a:t>
                      </a:r>
                    </a:p>
                    <a:p>
                      <a:pPr marL="285750" indent="-285750">
                        <a:buFont typeface="Arial" panose="020B0604020202020204" pitchFamily="34" charset="0"/>
                        <a:buChar char="•"/>
                      </a:pPr>
                      <a:r>
                        <a:rPr lang="hr-HR" sz="2000" dirty="0"/>
                        <a:t>ropstvo i sloboda </a:t>
                      </a:r>
                    </a:p>
                    <a:p>
                      <a:pPr marL="285750" indent="-285750">
                        <a:buFont typeface="Arial" panose="020B0604020202020204" pitchFamily="34" charset="0"/>
                        <a:buChar char="•"/>
                      </a:pPr>
                      <a:r>
                        <a:rPr lang="hr-HR" sz="2000" dirty="0"/>
                        <a:t>dostojanstvo čovjeka</a:t>
                      </a:r>
                    </a:p>
                    <a:p>
                      <a:pPr marL="285750" indent="-285750">
                        <a:buFont typeface="Arial" panose="020B0604020202020204" pitchFamily="34" charset="0"/>
                        <a:buChar char="•"/>
                      </a:pPr>
                      <a:r>
                        <a:rPr lang="hr-HR" sz="2000" dirty="0"/>
                        <a:t>rad i životni poziv</a:t>
                      </a:r>
                    </a:p>
                    <a:p>
                      <a:pPr marL="285750" indent="-285750">
                        <a:buFont typeface="Arial" panose="020B0604020202020204" pitchFamily="34" charset="0"/>
                        <a:buChar char="•"/>
                      </a:pPr>
                      <a:r>
                        <a:rPr lang="hr-HR" sz="2000" dirty="0"/>
                        <a:t>kvalitetno provođenje slobodnoga vremena</a:t>
                      </a:r>
                    </a:p>
                  </a:txBody>
                  <a:tcPr/>
                </a:tc>
                <a:tc>
                  <a:txBody>
                    <a:bodyPr/>
                    <a:lstStyle/>
                    <a:p>
                      <a:pPr marL="285750" indent="-285750">
                        <a:buFont typeface="Arial" panose="020B0604020202020204" pitchFamily="34" charset="0"/>
                        <a:buChar char="•"/>
                      </a:pPr>
                      <a:endParaRPr lang="hr-HR" sz="2000" dirty="0"/>
                    </a:p>
                    <a:p>
                      <a:pPr marL="285750" indent="-285750">
                        <a:buFont typeface="Arial" panose="020B0604020202020204" pitchFamily="34" charset="0"/>
                        <a:buChar char="•"/>
                      </a:pPr>
                      <a:r>
                        <a:rPr lang="hr-HR" sz="2000" dirty="0"/>
                        <a:t>vrijednost i uloga učenika</a:t>
                      </a:r>
                    </a:p>
                    <a:p>
                      <a:pPr marL="285750" indent="-285750">
                        <a:buFont typeface="Arial" panose="020B0604020202020204" pitchFamily="34" charset="0"/>
                        <a:buChar char="•"/>
                      </a:pPr>
                      <a:r>
                        <a:rPr lang="hr-HR" sz="2000" dirty="0"/>
                        <a:t>uloga vjere u rješavanju sukoba</a:t>
                      </a:r>
                    </a:p>
                    <a:p>
                      <a:pPr marL="285750" indent="-285750">
                        <a:buFont typeface="Arial" panose="020B0604020202020204" pitchFamily="34" charset="0"/>
                        <a:buChar char="•"/>
                      </a:pPr>
                      <a:r>
                        <a:rPr lang="hr-HR" sz="2000" dirty="0"/>
                        <a:t>odnos prema potrebitima </a:t>
                      </a:r>
                    </a:p>
                    <a:p>
                      <a:pPr marL="285750" indent="-285750">
                        <a:buFont typeface="Arial" panose="020B0604020202020204" pitchFamily="34" charset="0"/>
                        <a:buChar char="•"/>
                      </a:pPr>
                      <a:r>
                        <a:rPr lang="hr-HR" sz="2000" dirty="0"/>
                        <a:t>kvalitetni međuljudski odnosi </a:t>
                      </a:r>
                    </a:p>
                    <a:p>
                      <a:pPr marL="285750" indent="-285750">
                        <a:buFont typeface="Arial" panose="020B0604020202020204" pitchFamily="34" charset="0"/>
                        <a:buChar char="•"/>
                      </a:pPr>
                      <a:r>
                        <a:rPr lang="hr-HR" sz="2000" dirty="0"/>
                        <a:t>pravila ponašanja u zajednici</a:t>
                      </a:r>
                    </a:p>
                    <a:p>
                      <a:pPr marL="285750" indent="-285750">
                        <a:buFont typeface="Arial" panose="020B0604020202020204" pitchFamily="34" charset="0"/>
                        <a:buChar char="•"/>
                      </a:pPr>
                      <a:r>
                        <a:rPr lang="hr-HR" sz="2000" dirty="0"/>
                        <a:t>Dekalog i ljudska prava </a:t>
                      </a:r>
                    </a:p>
                    <a:p>
                      <a:pPr marL="285750" indent="-285750">
                        <a:buFont typeface="Arial" panose="020B0604020202020204" pitchFamily="34" charset="0"/>
                        <a:buChar char="•"/>
                      </a:pPr>
                      <a:r>
                        <a:rPr lang="hr-HR" sz="2000" dirty="0"/>
                        <a:t>suodgovornost za pravedan i miran suživot</a:t>
                      </a:r>
                    </a:p>
                  </a:txBody>
                  <a:tcPr/>
                </a:tc>
                <a:tc>
                  <a:txBody>
                    <a:bodyPr/>
                    <a:lstStyle/>
                    <a:p>
                      <a:pPr marL="285750" indent="-285750">
                        <a:buFont typeface="Arial" panose="020B0604020202020204" pitchFamily="34" charset="0"/>
                        <a:buChar char="•"/>
                      </a:pPr>
                      <a:endParaRPr lang="hr-HR" sz="2000" dirty="0"/>
                    </a:p>
                    <a:p>
                      <a:pPr marL="285750" indent="-285750">
                        <a:buFont typeface="Arial" panose="020B0604020202020204" pitchFamily="34" charset="0"/>
                        <a:buChar char="•"/>
                      </a:pPr>
                      <a:r>
                        <a:rPr lang="hr-HR" sz="2000" dirty="0"/>
                        <a:t>odgovorno ponašanje prema stvorenom svijetu</a:t>
                      </a:r>
                    </a:p>
                    <a:p>
                      <a:pPr marL="285750" indent="-285750">
                        <a:buFont typeface="Arial" panose="020B0604020202020204" pitchFamily="34" charset="0"/>
                        <a:buChar char="•"/>
                      </a:pPr>
                      <a:r>
                        <a:rPr lang="hr-HR" sz="2000" dirty="0"/>
                        <a:t>čuvanje okoliša</a:t>
                      </a:r>
                    </a:p>
                    <a:p>
                      <a:pPr marL="342900" indent="-342900">
                        <a:buFont typeface="Arial" panose="020B0604020202020204" pitchFamily="34" charset="0"/>
                        <a:buChar char="•"/>
                      </a:pPr>
                      <a:r>
                        <a:rPr lang="hr-HR" sz="2000" dirty="0"/>
                        <a:t>solidarnost</a:t>
                      </a:r>
                    </a:p>
                    <a:p>
                      <a:pPr marL="285750" indent="-285750">
                        <a:buFont typeface="Arial" panose="020B0604020202020204" pitchFamily="34" charset="0"/>
                        <a:buChar char="•"/>
                      </a:pPr>
                      <a:r>
                        <a:rPr lang="hr-HR" sz="2000" dirty="0"/>
                        <a:t>poštivanje tradicije blagdana i slavlja</a:t>
                      </a:r>
                    </a:p>
                  </a:txBody>
                  <a:tcPr/>
                </a:tc>
                <a:tc>
                  <a:txBody>
                    <a:bodyPr/>
                    <a:lstStyle/>
                    <a:p>
                      <a:pPr marL="285750" indent="-285750">
                        <a:buFont typeface="Arial" panose="020B0604020202020204" pitchFamily="34" charset="0"/>
                        <a:buChar char="•"/>
                      </a:pPr>
                      <a:endParaRPr lang="hr-HR" sz="2000" dirty="0"/>
                    </a:p>
                    <a:p>
                      <a:pPr marL="285750" indent="-285750">
                        <a:buFont typeface="Arial" panose="020B0604020202020204" pitchFamily="34" charset="0"/>
                        <a:buChar char="•"/>
                      </a:pPr>
                      <a:r>
                        <a:rPr lang="hr-HR" sz="2000" dirty="0"/>
                        <a:t>primjereno i neprimjereno ponašanje</a:t>
                      </a:r>
                    </a:p>
                    <a:p>
                      <a:pPr marL="285750" indent="-285750">
                        <a:buFont typeface="Arial" panose="020B0604020202020204" pitchFamily="34" charset="0"/>
                        <a:buChar char="•"/>
                      </a:pPr>
                      <a:r>
                        <a:rPr lang="hr-HR" sz="2000" dirty="0"/>
                        <a:t>empatija</a:t>
                      </a:r>
                    </a:p>
                    <a:p>
                      <a:pPr marL="285750" indent="-285750">
                        <a:buFont typeface="Arial" panose="020B0604020202020204" pitchFamily="34" charset="0"/>
                        <a:buChar char="•"/>
                      </a:pPr>
                      <a:r>
                        <a:rPr lang="hr-HR" sz="2000" dirty="0"/>
                        <a:t>uvažavanje različitosti</a:t>
                      </a:r>
                    </a:p>
                    <a:p>
                      <a:pPr marL="285750" indent="-285750">
                        <a:buFont typeface="Arial" panose="020B0604020202020204" pitchFamily="34" charset="0"/>
                        <a:buChar char="•"/>
                      </a:pPr>
                      <a:r>
                        <a:rPr lang="hr-HR" sz="2000" dirty="0"/>
                        <a:t>nenasilno rješavanje sukoba</a:t>
                      </a:r>
                    </a:p>
                    <a:p>
                      <a:pPr marL="285750" indent="-285750">
                        <a:buFont typeface="Arial" panose="020B0604020202020204" pitchFamily="34" charset="0"/>
                        <a:buChar char="•"/>
                      </a:pPr>
                      <a:r>
                        <a:rPr lang="hr-HR" sz="2000" dirty="0"/>
                        <a:t>prosudba vlastitih stavova i ponašanja</a:t>
                      </a:r>
                    </a:p>
                  </a:txBody>
                  <a:tcPr/>
                </a:tc>
                <a:extLst>
                  <a:ext uri="{0D108BD9-81ED-4DB2-BD59-A6C34878D82A}">
                    <a16:rowId xmlns:a16="http://schemas.microsoft.com/office/drawing/2014/main" val="3808666051"/>
                  </a:ext>
                </a:extLst>
              </a:tr>
            </a:tbl>
          </a:graphicData>
        </a:graphic>
      </p:graphicFrame>
    </p:spTree>
    <p:extLst>
      <p:ext uri="{BB962C8B-B14F-4D97-AF65-F5344CB8AC3E}">
        <p14:creationId xmlns:p14="http://schemas.microsoft.com/office/powerpoint/2010/main" val="281004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D4ED96E0-2D5D-4387-BEDD-A065F3555678}"/>
              </a:ext>
            </a:extLst>
          </p:cNvPr>
          <p:cNvSpPr>
            <a:spLocks noGrp="1"/>
          </p:cNvSpPr>
          <p:nvPr>
            <p:ph type="title"/>
          </p:nvPr>
        </p:nvSpPr>
        <p:spPr>
          <a:xfrm>
            <a:off x="838200" y="546652"/>
            <a:ext cx="10515600" cy="1165681"/>
          </a:xfrm>
        </p:spPr>
        <p:txBody>
          <a:bodyPr>
            <a:noAutofit/>
          </a:bodyPr>
          <a:lstStyle/>
          <a:p>
            <a:pPr algn="ctr"/>
            <a:br>
              <a:rPr lang="hr-HR" sz="3300" dirty="0">
                <a:solidFill>
                  <a:srgbClr val="FF0000"/>
                </a:solidFill>
              </a:rPr>
            </a:br>
            <a:br>
              <a:rPr lang="hr-HR" sz="3300" dirty="0">
                <a:solidFill>
                  <a:srgbClr val="FF0000"/>
                </a:solidFill>
              </a:rPr>
            </a:br>
            <a:r>
              <a:rPr lang="hr-HR" sz="3600" b="1" dirty="0">
                <a:solidFill>
                  <a:srgbClr val="7030A0"/>
                </a:solidFill>
              </a:rPr>
              <a:t>Izbor općeljudskih i socijalnih vrednota </a:t>
            </a:r>
            <a:br>
              <a:rPr lang="hr-HR" sz="3600" b="1" dirty="0">
                <a:solidFill>
                  <a:srgbClr val="7030A0"/>
                </a:solidFill>
              </a:rPr>
            </a:br>
            <a:r>
              <a:rPr lang="hr-HR" sz="3600" b="1" dirty="0">
                <a:solidFill>
                  <a:srgbClr val="7030A0"/>
                </a:solidFill>
              </a:rPr>
              <a:t>(predmetna nastava)</a:t>
            </a:r>
            <a:br>
              <a:rPr lang="hr-HR" sz="3600" b="1" dirty="0">
                <a:solidFill>
                  <a:srgbClr val="7030A0"/>
                </a:solidFill>
              </a:rPr>
            </a:br>
            <a:br>
              <a:rPr lang="hr-HR" sz="4000" dirty="0">
                <a:solidFill>
                  <a:srgbClr val="7030A0"/>
                </a:solidFill>
              </a:rPr>
            </a:br>
            <a:endParaRPr lang="hr-HR" sz="4000" dirty="0">
              <a:solidFill>
                <a:srgbClr val="7030A0"/>
              </a:solidFill>
            </a:endParaRPr>
          </a:p>
        </p:txBody>
      </p:sp>
      <p:sp>
        <p:nvSpPr>
          <p:cNvPr id="3" name="Rezervirano mjesto sadržaja 2">
            <a:extLst>
              <a:ext uri="{FF2B5EF4-FFF2-40B4-BE49-F238E27FC236}">
                <a16:creationId xmlns:a16="http://schemas.microsoft.com/office/drawing/2014/main" id="{8F7B4E51-011B-49E4-A127-B6DCB209AFBD}"/>
              </a:ext>
            </a:extLst>
          </p:cNvPr>
          <p:cNvSpPr>
            <a:spLocks noGrp="1"/>
          </p:cNvSpPr>
          <p:nvPr>
            <p:ph sz="half" idx="1"/>
          </p:nvPr>
        </p:nvSpPr>
        <p:spPr>
          <a:xfrm>
            <a:off x="838200" y="1712334"/>
            <a:ext cx="5181600" cy="4464630"/>
          </a:xfrm>
        </p:spPr>
        <p:txBody>
          <a:bodyPr>
            <a:noAutofit/>
          </a:bodyPr>
          <a:lstStyle/>
          <a:p>
            <a:pPr marL="514350" indent="-514350">
              <a:buFont typeface="+mj-lt"/>
              <a:buAutoNum type="arabicPeriod"/>
            </a:pPr>
            <a:r>
              <a:rPr lang="hr-HR" dirty="0"/>
              <a:t>DIJALOG</a:t>
            </a:r>
          </a:p>
          <a:p>
            <a:pPr marL="514350" indent="-514350">
              <a:buFont typeface="+mj-lt"/>
              <a:buAutoNum type="arabicPeriod"/>
            </a:pPr>
            <a:r>
              <a:rPr lang="hr-HR" dirty="0"/>
              <a:t>MILOSRĐE</a:t>
            </a:r>
          </a:p>
          <a:p>
            <a:pPr marL="514350" indent="-514350">
              <a:buFont typeface="+mj-lt"/>
              <a:buAutoNum type="arabicPeriod"/>
            </a:pPr>
            <a:r>
              <a:rPr lang="hr-HR" dirty="0"/>
              <a:t>SLOBODA</a:t>
            </a:r>
          </a:p>
          <a:p>
            <a:pPr marL="514350" indent="-514350">
              <a:buFont typeface="+mj-lt"/>
              <a:buAutoNum type="arabicPeriod"/>
            </a:pPr>
            <a:r>
              <a:rPr lang="hr-HR" dirty="0"/>
              <a:t>ZAUZETOST</a:t>
            </a:r>
          </a:p>
          <a:p>
            <a:pPr marL="514350" indent="-514350">
              <a:buFont typeface="+mj-lt"/>
              <a:buAutoNum type="arabicPeriod"/>
            </a:pPr>
            <a:r>
              <a:rPr lang="hr-HR" dirty="0"/>
              <a:t>MIROTVORSTVO</a:t>
            </a:r>
          </a:p>
          <a:p>
            <a:pPr marL="514350" indent="-514350">
              <a:buFont typeface="+mj-lt"/>
              <a:buAutoNum type="arabicPeriod"/>
            </a:pPr>
            <a:r>
              <a:rPr lang="hr-HR" dirty="0"/>
              <a:t>PRAVEDNOST</a:t>
            </a:r>
          </a:p>
          <a:p>
            <a:pPr marL="514350" indent="-514350">
              <a:buFont typeface="+mj-lt"/>
              <a:buAutoNum type="arabicPeriod"/>
            </a:pPr>
            <a:r>
              <a:rPr lang="hr-HR" dirty="0"/>
              <a:t>TOLERANCIJA</a:t>
            </a:r>
          </a:p>
          <a:p>
            <a:pPr marL="514350" indent="-514350">
              <a:buFont typeface="+mj-lt"/>
              <a:buAutoNum type="arabicPeriod"/>
            </a:pPr>
            <a:r>
              <a:rPr lang="hr-HR" dirty="0"/>
              <a:t>ODGOVORNOST</a:t>
            </a:r>
          </a:p>
        </p:txBody>
      </p:sp>
      <p:pic>
        <p:nvPicPr>
          <p:cNvPr id="8" name="Rezervirano mjesto sadržaja 7">
            <a:extLst>
              <a:ext uri="{FF2B5EF4-FFF2-40B4-BE49-F238E27FC236}">
                <a16:creationId xmlns:a16="http://schemas.microsoft.com/office/drawing/2014/main" id="{5E06046A-47A4-46E0-A910-AF87E54D395F}"/>
              </a:ext>
            </a:extLst>
          </p:cNvPr>
          <p:cNvPicPr>
            <a:picLocks noGrp="1" noChangeAspect="1"/>
          </p:cNvPicPr>
          <p:nvPr>
            <p:ph sz="half" idx="2"/>
          </p:nvPr>
        </p:nvPicPr>
        <p:blipFill>
          <a:blip r:embed="rId2"/>
          <a:stretch>
            <a:fillRect/>
          </a:stretch>
        </p:blipFill>
        <p:spPr>
          <a:xfrm>
            <a:off x="6470214" y="1825625"/>
            <a:ext cx="4585571" cy="4351338"/>
          </a:xfrm>
          <a:prstGeom prst="rect">
            <a:avLst/>
          </a:prstGeom>
        </p:spPr>
      </p:pic>
    </p:spTree>
    <p:extLst>
      <p:ext uri="{BB962C8B-B14F-4D97-AF65-F5344CB8AC3E}">
        <p14:creationId xmlns:p14="http://schemas.microsoft.com/office/powerpoint/2010/main" val="372464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5B47C65-867E-4B5F-A5F0-3DD32A7039FE}"/>
              </a:ext>
            </a:extLst>
          </p:cNvPr>
          <p:cNvPicPr>
            <a:picLocks noChangeAspect="1"/>
          </p:cNvPicPr>
          <p:nvPr/>
        </p:nvPicPr>
        <p:blipFill>
          <a:blip r:embed="rId2"/>
          <a:stretch>
            <a:fillRect/>
          </a:stretch>
        </p:blipFill>
        <p:spPr>
          <a:xfrm>
            <a:off x="3354208" y="4544667"/>
            <a:ext cx="3084444" cy="2313333"/>
          </a:xfrm>
          <a:prstGeom prst="rect">
            <a:avLst/>
          </a:prstGeom>
        </p:spPr>
      </p:pic>
      <p:sp>
        <p:nvSpPr>
          <p:cNvPr id="2" name="Naslov 1">
            <a:extLst>
              <a:ext uri="{FF2B5EF4-FFF2-40B4-BE49-F238E27FC236}">
                <a16:creationId xmlns:a16="http://schemas.microsoft.com/office/drawing/2014/main" id="{43CFAA42-F737-42C5-A794-11EC69D37D8B}"/>
              </a:ext>
            </a:extLst>
          </p:cNvPr>
          <p:cNvSpPr>
            <a:spLocks noGrp="1"/>
          </p:cNvSpPr>
          <p:nvPr>
            <p:ph type="title"/>
          </p:nvPr>
        </p:nvSpPr>
        <p:spPr>
          <a:xfrm>
            <a:off x="838200" y="365125"/>
            <a:ext cx="10515600" cy="1056171"/>
          </a:xfrm>
        </p:spPr>
        <p:txBody>
          <a:bodyPr>
            <a:normAutofit/>
          </a:bodyPr>
          <a:lstStyle/>
          <a:p>
            <a:pPr algn="ctr"/>
            <a:r>
              <a:rPr lang="hr-HR" sz="3600" b="1" dirty="0">
                <a:solidFill>
                  <a:srgbClr val="7030A0"/>
                </a:solidFill>
              </a:rPr>
              <a:t>5. razred: DIJALOG</a:t>
            </a:r>
          </a:p>
        </p:txBody>
      </p:sp>
      <p:sp>
        <p:nvSpPr>
          <p:cNvPr id="3" name="Rezervirano mjesto sadržaja 2">
            <a:extLst>
              <a:ext uri="{FF2B5EF4-FFF2-40B4-BE49-F238E27FC236}">
                <a16:creationId xmlns:a16="http://schemas.microsoft.com/office/drawing/2014/main" id="{C5A48788-5AED-4453-8596-F5360D3CAB84}"/>
              </a:ext>
            </a:extLst>
          </p:cNvPr>
          <p:cNvSpPr>
            <a:spLocks noGrp="1"/>
          </p:cNvSpPr>
          <p:nvPr>
            <p:ph sz="half" idx="1"/>
          </p:nvPr>
        </p:nvSpPr>
        <p:spPr>
          <a:xfrm>
            <a:off x="838200" y="1421297"/>
            <a:ext cx="5181600" cy="2743200"/>
          </a:xfrm>
        </p:spPr>
        <p:txBody>
          <a:bodyPr>
            <a:noAutofit/>
          </a:bodyPr>
          <a:lstStyle/>
          <a:p>
            <a:pPr marL="0" indent="0">
              <a:buNone/>
            </a:pPr>
            <a:r>
              <a:rPr lang="hr-HR" b="1" dirty="0"/>
              <a:t>Iz enciklike</a:t>
            </a:r>
            <a:r>
              <a:rPr lang="hr-HR" dirty="0"/>
              <a:t>:</a:t>
            </a:r>
          </a:p>
          <a:p>
            <a:pPr marL="0" indent="0">
              <a:buNone/>
            </a:pPr>
            <a:r>
              <a:rPr lang="hr-HR" i="1" dirty="0"/>
              <a:t>„</a:t>
            </a:r>
            <a:r>
              <a:rPr lang="hr-HR" dirty="0"/>
              <a:t>Dijalog je sredina između sebične ravnodušnosti i nasilnog prosvjeda. On nije žustra rasprava na društvenim mrežama i nametanje vlastitog načina razmišljanja, već sposobnost poštovanja gledišta drugoga.”</a:t>
            </a:r>
            <a:br>
              <a:rPr lang="hr-HR" dirty="0"/>
            </a:br>
            <a:r>
              <a:rPr lang="hr-HR" dirty="0"/>
              <a:t>(FT 200)</a:t>
            </a:r>
          </a:p>
        </p:txBody>
      </p:sp>
      <p:sp>
        <p:nvSpPr>
          <p:cNvPr id="4" name="Rezervirano mjesto sadržaja 3">
            <a:extLst>
              <a:ext uri="{FF2B5EF4-FFF2-40B4-BE49-F238E27FC236}">
                <a16:creationId xmlns:a16="http://schemas.microsoft.com/office/drawing/2014/main" id="{B8846A1E-A79B-439A-AFFF-B026094DA226}"/>
              </a:ext>
            </a:extLst>
          </p:cNvPr>
          <p:cNvSpPr>
            <a:spLocks noGrp="1"/>
          </p:cNvSpPr>
          <p:nvPr>
            <p:ph sz="half" idx="2"/>
          </p:nvPr>
        </p:nvSpPr>
        <p:spPr>
          <a:xfrm>
            <a:off x="6172199" y="1421297"/>
            <a:ext cx="5734665" cy="4755666"/>
          </a:xfrm>
        </p:spPr>
        <p:txBody>
          <a:bodyPr>
            <a:normAutofit/>
          </a:bodyPr>
          <a:lstStyle/>
          <a:p>
            <a:r>
              <a:rPr lang="hr-HR" sz="2600" b="1" dirty="0"/>
              <a:t>OŠ KV A.5.3. </a:t>
            </a:r>
            <a:r>
              <a:rPr lang="hr-HR" sz="2600" dirty="0"/>
              <a:t>Učenik objašnjava prisutnost Božjih tragova u povijesti </a:t>
            </a:r>
            <a:br>
              <a:rPr lang="hr-HR" sz="2600" dirty="0"/>
            </a:br>
            <a:r>
              <a:rPr lang="hr-HR" sz="2600" dirty="0"/>
              <a:t>i u drugim religijama, razlikuje glavna obilježja monoteističkih religija radi razumijevanja i poštovanja drugih ljudi </a:t>
            </a:r>
            <a:br>
              <a:rPr lang="hr-HR" sz="2600" dirty="0"/>
            </a:br>
            <a:r>
              <a:rPr lang="hr-HR" sz="2600" dirty="0"/>
              <a:t>i njihovih životnih vrijednosti.</a:t>
            </a:r>
          </a:p>
          <a:p>
            <a:r>
              <a:rPr lang="hr-HR" sz="2600" b="1" dirty="0"/>
              <a:t>Iz razrade ishoda</a:t>
            </a:r>
            <a:r>
              <a:rPr lang="hr-HR" sz="2600" dirty="0"/>
              <a:t>: Učenik uočava da nas vjera potiče na stvaranje kvalitetnih međuljudskih odnosa u svom okruženju.</a:t>
            </a:r>
          </a:p>
          <a:p>
            <a:pPr marL="0" indent="0">
              <a:buNone/>
            </a:pPr>
            <a:endParaRPr lang="hr-HR" dirty="0"/>
          </a:p>
          <a:p>
            <a:pPr marL="0" indent="0">
              <a:buNone/>
            </a:pPr>
            <a:endParaRPr lang="hr-HR" dirty="0"/>
          </a:p>
        </p:txBody>
      </p:sp>
    </p:spTree>
    <p:extLst>
      <p:ext uri="{BB962C8B-B14F-4D97-AF65-F5344CB8AC3E}">
        <p14:creationId xmlns:p14="http://schemas.microsoft.com/office/powerpoint/2010/main" val="338703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7DE97E-B22F-4079-A5A8-58E73430E73A}"/>
              </a:ext>
            </a:extLst>
          </p:cNvPr>
          <p:cNvSpPr>
            <a:spLocks noGrp="1"/>
          </p:cNvSpPr>
          <p:nvPr>
            <p:ph type="title"/>
          </p:nvPr>
        </p:nvSpPr>
        <p:spPr>
          <a:xfrm>
            <a:off x="839788" y="1"/>
            <a:ext cx="10515600" cy="993057"/>
          </a:xfrm>
        </p:spPr>
        <p:txBody>
          <a:bodyPr>
            <a:normAutofit/>
          </a:bodyPr>
          <a:lstStyle/>
          <a:p>
            <a:pPr algn="ctr"/>
            <a:r>
              <a:rPr lang="hr-HR" sz="3600" b="1" dirty="0">
                <a:solidFill>
                  <a:srgbClr val="7030A0"/>
                </a:solidFill>
              </a:rPr>
              <a:t>5. razred: DIJALOG</a:t>
            </a:r>
          </a:p>
        </p:txBody>
      </p:sp>
      <p:sp>
        <p:nvSpPr>
          <p:cNvPr id="3" name="Rezervirano mjesto sadržaja 2">
            <a:extLst>
              <a:ext uri="{FF2B5EF4-FFF2-40B4-BE49-F238E27FC236}">
                <a16:creationId xmlns:a16="http://schemas.microsoft.com/office/drawing/2014/main" id="{AEAFAF32-1642-4D05-B2DD-BF291A555017}"/>
              </a:ext>
            </a:extLst>
          </p:cNvPr>
          <p:cNvSpPr>
            <a:spLocks noGrp="1"/>
          </p:cNvSpPr>
          <p:nvPr>
            <p:ph sz="half" idx="2"/>
          </p:nvPr>
        </p:nvSpPr>
        <p:spPr>
          <a:xfrm>
            <a:off x="226142" y="923486"/>
            <a:ext cx="5771433" cy="5335749"/>
          </a:xfrm>
        </p:spPr>
        <p:txBody>
          <a:bodyPr>
            <a:normAutofit fontScale="62500" lnSpcReduction="20000"/>
          </a:bodyPr>
          <a:lstStyle/>
          <a:p>
            <a:pPr marL="0" indent="0">
              <a:lnSpc>
                <a:spcPct val="120000"/>
              </a:lnSpc>
              <a:buNone/>
            </a:pPr>
            <a:r>
              <a:rPr lang="hr-HR" sz="4000" b="1" dirty="0"/>
              <a:t>AKTIVNOST: Usuglašavanje stavova</a:t>
            </a:r>
            <a:endParaRPr lang="hr-HR" sz="4200" b="1" dirty="0"/>
          </a:p>
          <a:p>
            <a:pPr marL="0" indent="0">
              <a:lnSpc>
                <a:spcPct val="120000"/>
              </a:lnSpc>
              <a:buNone/>
            </a:pPr>
            <a:r>
              <a:rPr lang="hr-HR" sz="4200" dirty="0"/>
              <a:t>Rečenice koje </a:t>
            </a:r>
            <a:r>
              <a:rPr lang="pl-PL" sz="4200" dirty="0"/>
              <a:t>predstavljaju različite stavove u odnosu prema drugim religijama, učenici </a:t>
            </a:r>
            <a:r>
              <a:rPr lang="hr-HR" sz="4200" dirty="0"/>
              <a:t>razvrstavaju u tri stupca: </a:t>
            </a:r>
          </a:p>
          <a:p>
            <a:pPr>
              <a:lnSpc>
                <a:spcPct val="120000"/>
              </a:lnSpc>
            </a:pPr>
            <a:r>
              <a:rPr lang="it-IT" sz="4200" dirty="0"/>
              <a:t>SLAŽEM SE </a:t>
            </a:r>
            <a:endParaRPr lang="hr-HR" sz="4200" dirty="0"/>
          </a:p>
          <a:p>
            <a:pPr>
              <a:lnSpc>
                <a:spcPct val="120000"/>
              </a:lnSpc>
            </a:pPr>
            <a:r>
              <a:rPr lang="it-IT" sz="4200" dirty="0"/>
              <a:t>NITI SE SLAŽEM, NITI SE NE SLAŽEM</a:t>
            </a:r>
            <a:endParaRPr lang="hr-HR" sz="4200" dirty="0"/>
          </a:p>
          <a:p>
            <a:pPr>
              <a:lnSpc>
                <a:spcPct val="120000"/>
              </a:lnSpc>
            </a:pPr>
            <a:r>
              <a:rPr lang="it-IT" sz="4200" dirty="0"/>
              <a:t>NE SLAŽEM SE</a:t>
            </a:r>
            <a:endParaRPr lang="hr-HR" sz="4200" dirty="0"/>
          </a:p>
          <a:p>
            <a:pPr marL="0" indent="0">
              <a:lnSpc>
                <a:spcPct val="120000"/>
              </a:lnSpc>
              <a:buNone/>
            </a:pPr>
            <a:r>
              <a:rPr lang="hr-HR" sz="4200" dirty="0"/>
              <a:t>Od učenika se traži objašnjenje na </a:t>
            </a:r>
            <a:br>
              <a:rPr lang="hr-HR" sz="4200" dirty="0"/>
            </a:br>
            <a:r>
              <a:rPr lang="hr-HR" sz="4200" dirty="0"/>
              <a:t>koji su način donijeli zajednički stav </a:t>
            </a:r>
            <a:br>
              <a:rPr lang="hr-HR" sz="4200" dirty="0"/>
            </a:br>
            <a:r>
              <a:rPr lang="hr-HR" sz="4200" dirty="0"/>
              <a:t>o svakoj pojedinoj izjavi.</a:t>
            </a:r>
          </a:p>
          <a:p>
            <a:pPr>
              <a:lnSpc>
                <a:spcPct val="100000"/>
              </a:lnSpc>
            </a:pPr>
            <a:endParaRPr lang="hr-HR" dirty="0"/>
          </a:p>
        </p:txBody>
      </p:sp>
      <p:sp>
        <p:nvSpPr>
          <p:cNvPr id="7" name="Rezervirano mjesto sadržaja 6">
            <a:extLst>
              <a:ext uri="{FF2B5EF4-FFF2-40B4-BE49-F238E27FC236}">
                <a16:creationId xmlns:a16="http://schemas.microsoft.com/office/drawing/2014/main" id="{35A291D4-A03E-4498-8D7F-7FF7DE2C07FD}"/>
              </a:ext>
            </a:extLst>
          </p:cNvPr>
          <p:cNvSpPr>
            <a:spLocks noGrp="1"/>
          </p:cNvSpPr>
          <p:nvPr>
            <p:ph sz="quarter" idx="4"/>
          </p:nvPr>
        </p:nvSpPr>
        <p:spPr>
          <a:xfrm>
            <a:off x="6172200" y="993058"/>
            <a:ext cx="6019800" cy="5196605"/>
          </a:xfrm>
        </p:spPr>
        <p:txBody>
          <a:bodyPr>
            <a:normAutofit fontScale="62500" lnSpcReduction="20000"/>
          </a:bodyPr>
          <a:lstStyle/>
          <a:p>
            <a:pPr marL="0" indent="0">
              <a:buNone/>
            </a:pPr>
            <a:r>
              <a:rPr lang="hr-HR" sz="4000" b="1" dirty="0"/>
              <a:t>Primjeri rečenica</a:t>
            </a:r>
            <a:br>
              <a:rPr lang="hr-HR" sz="4000" b="1" dirty="0"/>
            </a:br>
            <a:endParaRPr lang="hr-HR" sz="4200" b="1" i="1" dirty="0"/>
          </a:p>
          <a:p>
            <a:r>
              <a:rPr lang="hr-HR" sz="4200" dirty="0"/>
              <a:t>S pripadnicima drugih religija treba stupiti u dijalog.</a:t>
            </a:r>
          </a:p>
          <a:p>
            <a:r>
              <a:rPr lang="hr-HR" sz="4200" dirty="0"/>
              <a:t>Pripadnike drugih religija treba izbjegavati.</a:t>
            </a:r>
          </a:p>
          <a:p>
            <a:r>
              <a:rPr lang="hr-HR" sz="4200" dirty="0"/>
              <a:t>Jedino u Katoličkoj crkvi možemo saznati što je istinito i sveto.</a:t>
            </a:r>
          </a:p>
          <a:p>
            <a:r>
              <a:rPr lang="hr-HR" sz="4200" dirty="0"/>
              <a:t>Sve velike religije imaju jednu zajedničku zapovijed.</a:t>
            </a:r>
          </a:p>
          <a:p>
            <a:r>
              <a:rPr lang="hr-HR" sz="4200" dirty="0"/>
              <a:t>Pripadnici nekih religija mogu biti opasni.</a:t>
            </a:r>
          </a:p>
          <a:p>
            <a:r>
              <a:rPr lang="hr-HR" sz="4200" dirty="0"/>
              <a:t>Ako se družimo s nekim tko pripada drugoj religiji, mogao bi nas nagovoriti da prihvatimo njegovu religiju.</a:t>
            </a:r>
          </a:p>
          <a:p>
            <a:endParaRPr lang="hr-HR" dirty="0"/>
          </a:p>
        </p:txBody>
      </p:sp>
    </p:spTree>
    <p:extLst>
      <p:ext uri="{BB962C8B-B14F-4D97-AF65-F5344CB8AC3E}">
        <p14:creationId xmlns:p14="http://schemas.microsoft.com/office/powerpoint/2010/main" val="313670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a:extLst>
              <a:ext uri="{FF2B5EF4-FFF2-40B4-BE49-F238E27FC236}">
                <a16:creationId xmlns:a16="http://schemas.microsoft.com/office/drawing/2014/main" id="{40C7609A-936F-4BE9-A12A-67D8EC708B7E}"/>
              </a:ext>
            </a:extLst>
          </p:cNvPr>
          <p:cNvSpPr>
            <a:spLocks noGrp="1"/>
          </p:cNvSpPr>
          <p:nvPr>
            <p:ph type="title"/>
          </p:nvPr>
        </p:nvSpPr>
        <p:spPr>
          <a:xfrm>
            <a:off x="838200" y="285135"/>
            <a:ext cx="10515600" cy="865239"/>
          </a:xfrm>
        </p:spPr>
        <p:txBody>
          <a:bodyPr>
            <a:normAutofit/>
          </a:bodyPr>
          <a:lstStyle/>
          <a:p>
            <a:pPr algn="ctr"/>
            <a:r>
              <a:rPr lang="hr-HR" sz="3600" b="1" dirty="0">
                <a:solidFill>
                  <a:srgbClr val="7030A0"/>
                </a:solidFill>
              </a:rPr>
              <a:t>5. razred: MILOSRĐE</a:t>
            </a:r>
          </a:p>
        </p:txBody>
      </p:sp>
      <p:sp>
        <p:nvSpPr>
          <p:cNvPr id="8" name="Rezervirano mjesto sadržaja 7">
            <a:extLst>
              <a:ext uri="{FF2B5EF4-FFF2-40B4-BE49-F238E27FC236}">
                <a16:creationId xmlns:a16="http://schemas.microsoft.com/office/drawing/2014/main" id="{AB3BBE5E-AEAA-4089-A9DB-352DB7C028D7}"/>
              </a:ext>
            </a:extLst>
          </p:cNvPr>
          <p:cNvSpPr>
            <a:spLocks noGrp="1"/>
          </p:cNvSpPr>
          <p:nvPr>
            <p:ph sz="half" idx="1"/>
          </p:nvPr>
        </p:nvSpPr>
        <p:spPr>
          <a:xfrm>
            <a:off x="838200" y="1600200"/>
            <a:ext cx="5181600" cy="3237271"/>
          </a:xfrm>
        </p:spPr>
        <p:txBody>
          <a:bodyPr>
            <a:noAutofit/>
          </a:bodyPr>
          <a:lstStyle/>
          <a:p>
            <a:pPr marL="0" indent="0">
              <a:buNone/>
            </a:pPr>
            <a:r>
              <a:rPr lang="hr-HR" sz="2500" b="1" dirty="0"/>
              <a:t>Iz enciklike</a:t>
            </a:r>
            <a:r>
              <a:rPr lang="hr-HR" sz="2500" dirty="0"/>
              <a:t>: </a:t>
            </a:r>
          </a:p>
          <a:p>
            <a:pPr marL="0" indent="0">
              <a:buNone/>
            </a:pPr>
            <a:r>
              <a:rPr lang="hr-HR" sz="2600" dirty="0"/>
              <a:t>„Budimo uz  ljude s periferije: siromašne, napuštene, bolesne, odbačene, posljednje. Stariji i osobe s invaliditetom nisu potrošna i roba s greškom. Upravo su takvi prvi u redu za aktivno uključenje u civilnu i crkvenu zajednicu.” (FT 234)</a:t>
            </a:r>
          </a:p>
        </p:txBody>
      </p:sp>
      <p:sp>
        <p:nvSpPr>
          <p:cNvPr id="9" name="Rezervirano mjesto sadržaja 8">
            <a:extLst>
              <a:ext uri="{FF2B5EF4-FFF2-40B4-BE49-F238E27FC236}">
                <a16:creationId xmlns:a16="http://schemas.microsoft.com/office/drawing/2014/main" id="{5BE4759F-41AE-4CF5-96DE-6A94D46B38A6}"/>
              </a:ext>
            </a:extLst>
          </p:cNvPr>
          <p:cNvSpPr>
            <a:spLocks noGrp="1"/>
          </p:cNvSpPr>
          <p:nvPr>
            <p:ph sz="half" idx="2"/>
          </p:nvPr>
        </p:nvSpPr>
        <p:spPr>
          <a:xfrm>
            <a:off x="6172199" y="1690689"/>
            <a:ext cx="5891981" cy="2265086"/>
          </a:xfrm>
        </p:spPr>
        <p:txBody>
          <a:bodyPr>
            <a:normAutofit fontScale="92500" lnSpcReduction="20000"/>
          </a:bodyPr>
          <a:lstStyle/>
          <a:p>
            <a:r>
              <a:rPr lang="hr-HR" b="1" dirty="0"/>
              <a:t>OŠ KV B.5.2. </a:t>
            </a:r>
            <a:r>
              <a:rPr lang="hr-HR" dirty="0"/>
              <a:t>Učenik kroz Isusove riječi i djela otkriva vrednote kraljevstva Božjega.</a:t>
            </a:r>
          </a:p>
          <a:p>
            <a:r>
              <a:rPr lang="hr-HR" b="1" dirty="0"/>
              <a:t>Iz razrade ishoda</a:t>
            </a:r>
            <a:r>
              <a:rPr lang="hr-HR" dirty="0"/>
              <a:t>: Učenik navodi primjere životnih situacija u kojima je moguće ostvariti vrednote kraljevstva Božjega.</a:t>
            </a:r>
          </a:p>
        </p:txBody>
      </p:sp>
      <p:pic>
        <p:nvPicPr>
          <p:cNvPr id="10" name="Slika 9">
            <a:extLst>
              <a:ext uri="{FF2B5EF4-FFF2-40B4-BE49-F238E27FC236}">
                <a16:creationId xmlns:a16="http://schemas.microsoft.com/office/drawing/2014/main" id="{098B79A1-94EC-48F8-9B5C-FE4008A5AD57}"/>
              </a:ext>
            </a:extLst>
          </p:cNvPr>
          <p:cNvPicPr>
            <a:picLocks noChangeAspect="1"/>
          </p:cNvPicPr>
          <p:nvPr/>
        </p:nvPicPr>
        <p:blipFill>
          <a:blip r:embed="rId2"/>
          <a:stretch>
            <a:fillRect/>
          </a:stretch>
        </p:blipFill>
        <p:spPr>
          <a:xfrm>
            <a:off x="9110015" y="3830257"/>
            <a:ext cx="3081985" cy="3027742"/>
          </a:xfrm>
          <a:prstGeom prst="rect">
            <a:avLst/>
          </a:prstGeom>
        </p:spPr>
      </p:pic>
    </p:spTree>
    <p:extLst>
      <p:ext uri="{BB962C8B-B14F-4D97-AF65-F5344CB8AC3E}">
        <p14:creationId xmlns:p14="http://schemas.microsoft.com/office/powerpoint/2010/main" val="397635851"/>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2478</TotalTime>
  <Words>2014</Words>
  <Application>Microsoft Office PowerPoint</Application>
  <PresentationFormat>Široki zaslon</PresentationFormat>
  <Paragraphs>226</Paragraphs>
  <Slides>23</Slides>
  <Notes>1</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23</vt:i4>
      </vt:variant>
    </vt:vector>
  </HeadingPairs>
  <TitlesOfParts>
    <vt:vector size="28" baseType="lpstr">
      <vt:lpstr>Arial</vt:lpstr>
      <vt:lpstr>Calibri</vt:lpstr>
      <vt:lpstr>Calibri Light</vt:lpstr>
      <vt:lpstr>Wingdings</vt:lpstr>
      <vt:lpstr>Tema sustava Office</vt:lpstr>
      <vt:lpstr>Nadbiskupijski stručni skup za vjeroučitelje u školi Split, 5. lipnja 2021.   Bratstvo i socijalno prijateljstvo u nastavi vjeronauka  u svjetlu enciklike „Fratelli tutti“</vt:lpstr>
      <vt:lpstr>Sadržaj </vt:lpstr>
      <vt:lpstr>Školski vjeronauk kao vrijednosno usmjeren predmet </vt:lpstr>
      <vt:lpstr>Školski vjeronauk kao vrijednosno usmjeren predmet</vt:lpstr>
      <vt:lpstr>Školski vjeronauk kao vrijednosno usmjeren predmet</vt:lpstr>
      <vt:lpstr>  Izbor općeljudskih i socijalnih vrednota  (predmetna nastava)  </vt:lpstr>
      <vt:lpstr>5. razred: DIJALOG</vt:lpstr>
      <vt:lpstr>5. razred: DIJALOG</vt:lpstr>
      <vt:lpstr>5. razred: MILOSRĐE</vt:lpstr>
      <vt:lpstr>5. razred: MILOSRĐE</vt:lpstr>
      <vt:lpstr>6. razred: SLOBODA</vt:lpstr>
      <vt:lpstr>6. razred: SLOBODA</vt:lpstr>
      <vt:lpstr>6. razred: ZAUZETOST</vt:lpstr>
      <vt:lpstr>6. razred: ZAUZETOST</vt:lpstr>
      <vt:lpstr>7. razred: MIROTVORSTVO</vt:lpstr>
      <vt:lpstr>7. razred: MIROTVORSTVO</vt:lpstr>
      <vt:lpstr>7. razred: PRAVEDNOST</vt:lpstr>
      <vt:lpstr>7. razred: PRAVEDNOST</vt:lpstr>
      <vt:lpstr>8. razred: TOLERANCIJA</vt:lpstr>
      <vt:lpstr>8. razred: TOLERANCIJA</vt:lpstr>
      <vt:lpstr>8. razred: ODGOVORNOST</vt:lpstr>
      <vt:lpstr>8. razred: ODGOVORNOST</vt:lpstr>
      <vt:lpstr> Umjesto zaključka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Petar Kelvišer</dc:creator>
  <cp:lastModifiedBy>Predstojnik</cp:lastModifiedBy>
  <cp:revision>149</cp:revision>
  <dcterms:created xsi:type="dcterms:W3CDTF">2021-05-15T10:05:48Z</dcterms:created>
  <dcterms:modified xsi:type="dcterms:W3CDTF">2021-06-07T13:00:18Z</dcterms:modified>
</cp:coreProperties>
</file>